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755" r:id="rId2"/>
  </p:sldMasterIdLst>
  <p:notesMasterIdLst>
    <p:notesMasterId r:id="rId23"/>
  </p:notesMasterIdLst>
  <p:handoutMasterIdLst>
    <p:handoutMasterId r:id="rId24"/>
  </p:handoutMasterIdLst>
  <p:sldIdLst>
    <p:sldId id="256" r:id="rId3"/>
    <p:sldId id="353" r:id="rId4"/>
    <p:sldId id="334" r:id="rId5"/>
    <p:sldId id="354" r:id="rId6"/>
    <p:sldId id="359" r:id="rId7"/>
    <p:sldId id="355" r:id="rId8"/>
    <p:sldId id="356" r:id="rId9"/>
    <p:sldId id="357" r:id="rId10"/>
    <p:sldId id="361" r:id="rId11"/>
    <p:sldId id="362" r:id="rId12"/>
    <p:sldId id="363" r:id="rId13"/>
    <p:sldId id="364" r:id="rId14"/>
    <p:sldId id="349" r:id="rId15"/>
    <p:sldId id="365" r:id="rId16"/>
    <p:sldId id="368" r:id="rId17"/>
    <p:sldId id="366" r:id="rId18"/>
    <p:sldId id="358" r:id="rId19"/>
    <p:sldId id="367" r:id="rId20"/>
    <p:sldId id="329" r:id="rId21"/>
    <p:sldId id="274" r:id="rId22"/>
  </p:sldIdLst>
  <p:sldSz cx="12192000" cy="6858000"/>
  <p:notesSz cx="6724650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3"/>
    <a:srgbClr val="32727D"/>
    <a:srgbClr val="FF2837"/>
    <a:srgbClr val="1E1E28"/>
    <a:srgbClr val="1E1E27"/>
    <a:srgbClr val="F7F7F7"/>
    <a:srgbClr val="F3F3F3"/>
    <a:srgbClr val="F5F5F5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6" autoAdjust="0"/>
    <p:restoredTop sz="81746" autoAdjust="0"/>
  </p:normalViewPr>
  <p:slideViewPr>
    <p:cSldViewPr snapToGrid="0" snapToObjects="1">
      <p:cViewPr>
        <p:scale>
          <a:sx n="97" d="100"/>
          <a:sy n="97" d="100"/>
        </p:scale>
        <p:origin x="824" y="-328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347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-2544" y="-102"/>
      </p:cViewPr>
      <p:guideLst>
        <p:guide orient="horz" pos="3110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015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9079" y="0"/>
            <a:ext cx="2914015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741BE-7A03-6741-90B9-3BA3E7772641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14015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9079" y="9378824"/>
            <a:ext cx="2914015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E56F-8BFA-AE41-8AEE-FEE739CDFD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3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015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9079" y="0"/>
            <a:ext cx="2914015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96B9C-6881-3F43-998D-8B2E29C7C862}" type="datetimeFigureOut">
              <a:rPr lang="en-US" smtClean="0"/>
              <a:pPr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0050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465" y="4751983"/>
            <a:ext cx="537972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14015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9079" y="9378824"/>
            <a:ext cx="2914015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33D5F-E7C2-4D4E-AEAB-BF0FAFA19F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3D5F-E7C2-4D4E-AEAB-BF0FAFA19F7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1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i-FI" baseline="0" dirty="0" err="1" smtClean="0"/>
              <a:t>Splitting</a:t>
            </a:r>
            <a:r>
              <a:rPr lang="fi-FI" baseline="0" dirty="0" smtClean="0"/>
              <a:t> API to </a:t>
            </a:r>
            <a:r>
              <a:rPr lang="fi-FI" baseline="0" dirty="0" err="1" smtClean="0"/>
              <a:t>microservices</a:t>
            </a:r>
            <a:r>
              <a:rPr lang="fi-FI" baseline="0" dirty="0" smtClean="0"/>
              <a:t> </a:t>
            </a:r>
            <a:r>
              <a:rPr lang="fi-FI" baseline="0" dirty="0" err="1" smtClean="0"/>
              <a:t>allow</a:t>
            </a:r>
            <a:r>
              <a:rPr lang="fi-FI" baseline="0" dirty="0" smtClean="0"/>
              <a:t> </a:t>
            </a:r>
            <a:r>
              <a:rPr lang="fi-FI" baseline="0" dirty="0" err="1" smtClean="0"/>
              <a:t>independent</a:t>
            </a:r>
            <a:r>
              <a:rPr lang="fi-FI" baseline="0" dirty="0" smtClean="0"/>
              <a:t> </a:t>
            </a:r>
            <a:r>
              <a:rPr lang="fi-FI" baseline="0" dirty="0" err="1" smtClean="0"/>
              <a:t>development</a:t>
            </a:r>
            <a:r>
              <a:rPr lang="fi-FI" baseline="0" dirty="0" smtClean="0"/>
              <a:t>, </a:t>
            </a:r>
            <a:r>
              <a:rPr lang="fi-FI" baseline="0" dirty="0" err="1" smtClean="0"/>
              <a:t>deployment</a:t>
            </a:r>
            <a:r>
              <a:rPr lang="fi-FI" baseline="0" dirty="0" smtClean="0"/>
              <a:t> and </a:t>
            </a:r>
            <a:r>
              <a:rPr lang="fi-FI" baseline="0" dirty="0" err="1" smtClean="0"/>
              <a:t>operations</a:t>
            </a:r>
            <a:r>
              <a:rPr lang="fi-FI" baseline="0" dirty="0" smtClean="0"/>
              <a:t> </a:t>
            </a:r>
            <a:r>
              <a:rPr lang="fi-FI" baseline="0" dirty="0" err="1" smtClean="0"/>
              <a:t>accross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teams</a:t>
            </a:r>
            <a:endParaRPr lang="fi-FI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fi-FI" baseline="0" dirty="0" err="1" smtClean="0"/>
              <a:t>Pick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the</a:t>
            </a:r>
            <a:r>
              <a:rPr lang="fi-FI" baseline="0" dirty="0" smtClean="0"/>
              <a:t> </a:t>
            </a:r>
            <a:r>
              <a:rPr lang="fi-FI" baseline="0" dirty="0" err="1" smtClean="0"/>
              <a:t>right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technology</a:t>
            </a:r>
            <a:r>
              <a:rPr lang="fi-FI" baseline="0" dirty="0" smtClean="0"/>
              <a:t> for </a:t>
            </a:r>
            <a:r>
              <a:rPr lang="fi-FI" baseline="0" dirty="0" err="1" smtClean="0"/>
              <a:t>each</a:t>
            </a:r>
            <a:r>
              <a:rPr lang="fi-FI" baseline="0" dirty="0" smtClean="0"/>
              <a:t> </a:t>
            </a:r>
            <a:r>
              <a:rPr lang="fi-FI" baseline="0" dirty="0" err="1" smtClean="0"/>
              <a:t>service</a:t>
            </a:r>
            <a:endParaRPr lang="fi-FI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fi-FI" baseline="0" dirty="0" err="1" smtClean="0"/>
              <a:t>Empower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teams</a:t>
            </a:r>
            <a:r>
              <a:rPr lang="fi-FI" baseline="0" dirty="0" smtClean="0"/>
              <a:t> to </a:t>
            </a:r>
            <a:r>
              <a:rPr lang="fi-FI" baseline="0" dirty="0" err="1" smtClean="0"/>
              <a:t>work</a:t>
            </a:r>
            <a:r>
              <a:rPr lang="fi-FI" baseline="0" dirty="0" smtClean="0"/>
              <a:t> </a:t>
            </a:r>
            <a:r>
              <a:rPr lang="fi-FI" baseline="0" dirty="0" err="1" smtClean="0"/>
              <a:t>independently</a:t>
            </a:r>
            <a:endParaRPr lang="fi-FI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fi-FI" baseline="0" dirty="0" err="1" smtClean="0"/>
              <a:t>APIs</a:t>
            </a:r>
            <a:r>
              <a:rPr lang="fi-FI" baseline="0" dirty="0" smtClean="0"/>
              <a:t> / </a:t>
            </a:r>
            <a:r>
              <a:rPr lang="fi-FI" baseline="0" dirty="0" err="1" smtClean="0"/>
              <a:t>services</a:t>
            </a:r>
            <a:r>
              <a:rPr lang="fi-FI" baseline="0" dirty="0" smtClean="0"/>
              <a:t> </a:t>
            </a:r>
            <a:r>
              <a:rPr lang="fi-FI" baseline="0" dirty="0" err="1" smtClean="0"/>
              <a:t>matter</a:t>
            </a:r>
            <a:r>
              <a:rPr lang="fi-FI" baseline="0" dirty="0" smtClean="0"/>
              <a:t>, </a:t>
            </a:r>
            <a:r>
              <a:rPr lang="fi-FI" baseline="0" dirty="0" err="1" smtClean="0"/>
              <a:t>not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the</a:t>
            </a:r>
            <a:r>
              <a:rPr lang="fi-FI" baseline="0" dirty="0" smtClean="0"/>
              <a:t> </a:t>
            </a:r>
            <a:r>
              <a:rPr lang="fi-FI" baseline="0" dirty="0" err="1" smtClean="0"/>
              <a:t>storage</a:t>
            </a:r>
            <a:r>
              <a:rPr lang="fi-FI" baseline="0" dirty="0" smtClean="0"/>
              <a:t> </a:t>
            </a:r>
            <a:r>
              <a:rPr lang="fi-FI" baseline="0" dirty="0" err="1" smtClean="0"/>
              <a:t>location</a:t>
            </a:r>
            <a:r>
              <a:rPr lang="fi-FI" baseline="0" dirty="0" smtClean="0"/>
              <a:t> (vs. MDM)</a:t>
            </a:r>
          </a:p>
          <a:p>
            <a:pPr marL="171450" indent="-171450">
              <a:buFont typeface="Arial" charset="0"/>
              <a:buChar char="•"/>
            </a:pPr>
            <a:r>
              <a:rPr lang="fi-FI" baseline="0" dirty="0" smtClean="0"/>
              <a:t>Connect </a:t>
            </a:r>
            <a:r>
              <a:rPr lang="fi-FI" baseline="0" dirty="0" err="1" smtClean="0"/>
              <a:t>legacy</a:t>
            </a:r>
            <a:r>
              <a:rPr lang="fi-FI" baseline="0" dirty="0" smtClean="0"/>
              <a:t> IT 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33D5F-E7C2-4D4E-AEAB-BF0FAFA19F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1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Opening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814320"/>
            <a:ext cx="9144000" cy="1132523"/>
          </a:xfrm>
        </p:spPr>
        <p:txBody>
          <a:bodyPr wrap="square"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fi-FI" dirty="0" smtClean="0"/>
              <a:t>PRESENTATION TITLE 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991297"/>
            <a:ext cx="9144000" cy="433697"/>
          </a:xfrm>
        </p:spPr>
        <p:txBody>
          <a:bodyPr wrap="square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>
                <a:latin typeface="+mn-lt"/>
              </a:rPr>
              <a:t>John Doe, </a:t>
            </a:r>
            <a:r>
              <a:rPr lang="en-US" i="1" dirty="0" smtClean="0">
                <a:latin typeface="+mn-lt"/>
              </a:rPr>
              <a:t>Lead of This and That</a:t>
            </a:r>
            <a:endParaRPr lang="en-US" i="1" dirty="0">
              <a:latin typeface="+mn-lt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177540" y="6061710"/>
            <a:ext cx="5836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190" y="1168182"/>
            <a:ext cx="1775620" cy="7498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79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50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963199"/>
            <a:ext cx="96012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 Col content  -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62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055700"/>
            <a:ext cx="9360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 + IMG content -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62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055700"/>
            <a:ext cx="4681196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49043" y="2055813"/>
            <a:ext cx="4680000" cy="3633787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 -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562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47" y="1892188"/>
            <a:ext cx="4500000" cy="639762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531950"/>
            <a:ext cx="4500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3100" y="1892188"/>
            <a:ext cx="4500000" cy="639762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3100" y="2531950"/>
            <a:ext cx="4500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52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4167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content - PRIN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233500"/>
            <a:ext cx="9360000" cy="3849800"/>
          </a:xfrm>
        </p:spPr>
        <p:txBody>
          <a:bodyPr numCol="2" spcCol="32400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content - PRIN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47" y="1866788"/>
            <a:ext cx="45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506550"/>
            <a:ext cx="4500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3100" y="1866788"/>
            <a:ext cx="4500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3100" y="2506550"/>
            <a:ext cx="4500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4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400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content - PRIN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400" y="966788"/>
            <a:ext cx="9652001" cy="900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6247" y="1866788"/>
            <a:ext cx="2916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3054" y="2506550"/>
            <a:ext cx="2916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5419" y="1866788"/>
            <a:ext cx="2916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5419" y="2506550"/>
            <a:ext cx="2916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tabLst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2664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0352" y="1866788"/>
            <a:ext cx="2916000" cy="639762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8040352" y="2506550"/>
            <a:ext cx="2916000" cy="363390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5475" indent="-2667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itchFamily="34" charset="0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76247" y="711199"/>
            <a:ext cx="9652001" cy="252000"/>
          </a:xfrm>
        </p:spPr>
        <p:txBody>
          <a:bodyPr anchor="b">
            <a:normAutofit/>
          </a:bodyPr>
          <a:lstStyle>
            <a:lvl1pPr>
              <a:buNone/>
              <a:defRPr sz="14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371600" y="712171"/>
            <a:ext cx="3088640" cy="245409"/>
          </a:xfrm>
        </p:spPr>
        <p:txBody>
          <a:bodyPr wrap="square" bIns="0" anchor="b" anchorCtr="0"/>
          <a:lstStyle>
            <a:lvl1pPr algn="l">
              <a:defRPr i="1">
                <a:solidFill>
                  <a:srgbClr val="FF2837"/>
                </a:solidFill>
              </a:defRPr>
            </a:lvl1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endParaRPr lang="en-US" dirty="0"/>
          </a:p>
        </p:txBody>
      </p:sp>
      <p:sp>
        <p:nvSpPr>
          <p:cNvPr id="22" name="Table Placeholder 21"/>
          <p:cNvSpPr>
            <a:spLocks noGrp="1"/>
          </p:cNvSpPr>
          <p:nvPr>
            <p:ph type="tbl" sz="quarter" idx="16"/>
          </p:nvPr>
        </p:nvSpPr>
        <p:spPr>
          <a:xfrm>
            <a:off x="1371600" y="2273300"/>
            <a:ext cx="9448800" cy="3521262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981619"/>
            <a:ext cx="9448800" cy="897981"/>
          </a:xfrm>
        </p:spPr>
        <p:txBody>
          <a:bodyPr wrap="square"/>
          <a:lstStyle>
            <a:lvl1pPr>
              <a:defRPr sz="3000" baseline="0"/>
            </a:lvl1pPr>
          </a:lstStyle>
          <a:p>
            <a:r>
              <a:rPr lang="fi-FI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8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Title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12" y="6370844"/>
            <a:ext cx="528150" cy="223631"/>
          </a:xfrm>
          <a:prstGeom prst="rect">
            <a:avLst/>
          </a:prstGeom>
        </p:spPr>
      </p:pic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814320"/>
            <a:ext cx="9144000" cy="1229360"/>
          </a:xfrm>
        </p:spPr>
        <p:txBody>
          <a:bodyPr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79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2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9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Title Slide PETRO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12" y="6370844"/>
            <a:ext cx="528150" cy="223631"/>
          </a:xfrm>
          <a:prstGeom prst="rect">
            <a:avLst/>
          </a:prstGeom>
        </p:spPr>
      </p:pic>
      <p:sp>
        <p:nvSpPr>
          <p:cNvPr id="6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814320"/>
            <a:ext cx="9144000" cy="1229360"/>
          </a:xfrm>
        </p:spPr>
        <p:txBody>
          <a:bodyPr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379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accent1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52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Photo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911196" y="2814320"/>
            <a:ext cx="6813907" cy="1229360"/>
          </a:xfrm>
        </p:spPr>
        <p:txBody>
          <a:bodyPr anchor="ctr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19" y="6371847"/>
            <a:ext cx="537077" cy="226806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95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35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Phot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911196" y="2814320"/>
            <a:ext cx="6813907" cy="1229360"/>
          </a:xfrm>
        </p:spPr>
        <p:txBody>
          <a:bodyPr anchor="ctr" anchorCtr="0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19" y="6371847"/>
            <a:ext cx="537077" cy="22680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95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23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Pho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814320"/>
            <a:ext cx="9144000" cy="1229360"/>
          </a:xfrm>
        </p:spPr>
        <p:txBody>
          <a:bodyPr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19" y="6371847"/>
            <a:ext cx="537077" cy="226806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95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Phot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814320"/>
            <a:ext cx="9144000" cy="1229360"/>
          </a:xfrm>
        </p:spPr>
        <p:txBody>
          <a:bodyPr anchor="ctr" anchorCtr="0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 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19" y="6371847"/>
            <a:ext cx="537077" cy="226806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95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9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 Title">
    <p:bg>
      <p:bgPr>
        <a:solidFill>
          <a:srgbClr val="1E1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1524000" y="2956025"/>
            <a:ext cx="9144000" cy="574258"/>
          </a:xfrm>
        </p:spPr>
        <p:txBody>
          <a:bodyPr wrap="square" anchor="b">
            <a:noAutofit/>
          </a:bodyPr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WRITE HERE YOUR THANK YOU NOTE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74737"/>
            <a:ext cx="9144000" cy="433697"/>
          </a:xfrm>
        </p:spPr>
        <p:txBody>
          <a:bodyPr wrap="square">
            <a:noAutofit/>
          </a:bodyPr>
          <a:lstStyle>
            <a:lvl1pPr marL="0" indent="0" algn="ctr">
              <a:buNone/>
              <a:defRPr sz="1200" i="1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 smtClean="0"/>
              <a:t>etunimi.sukunimi@sc5.io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190" y="1168182"/>
            <a:ext cx="1775620" cy="749840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9588" y="62880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E1E28"/>
                </a:solidFill>
                <a:latin typeface="+mj-lt"/>
                <a:ea typeface="Gotham Rnd SSm Book" charset="0"/>
                <a:cs typeface="Gotham Rnd SSm Book" charset="0"/>
              </a:defRPr>
            </a:lvl1pPr>
          </a:lstStyle>
          <a:p>
            <a:fld id="{0160D084-75C4-F642-B2E6-5F843FC67A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7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813550"/>
            <a:ext cx="2844800" cy="365125"/>
          </a:xfrm>
          <a:prstGeom prst="rect">
            <a:avLst/>
          </a:prstGeom>
        </p:spPr>
        <p:txBody>
          <a:bodyPr/>
          <a:lstStyle/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21750" y="6286500"/>
            <a:ext cx="2844800" cy="365125"/>
          </a:xfrm>
          <a:prstGeom prst="rect">
            <a:avLst/>
          </a:prstGeom>
        </p:spPr>
        <p:txBody>
          <a:bodyPr/>
          <a:lstStyle/>
          <a:p>
            <a:fld id="{0B0B46FD-EBF9-4CD9-8CB1-A57C085AD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1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1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9" r:id="rId2"/>
    <p:sldLayoutId id="2147483727" r:id="rId3"/>
    <p:sldLayoutId id="2147483744" r:id="rId4"/>
    <p:sldLayoutId id="2147483745" r:id="rId5"/>
    <p:sldLayoutId id="2147483748" r:id="rId6"/>
    <p:sldLayoutId id="2147483750" r:id="rId7"/>
    <p:sldLayoutId id="2147483728" r:id="rId8"/>
    <p:sldLayoutId id="2147483771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 cap="all" baseline="0">
          <a:solidFill>
            <a:schemeClr val="bg1"/>
          </a:solidFill>
          <a:latin typeface="Gotham Rnd SSm Medium" charset="0"/>
          <a:ea typeface="Gotham Rnd SSm Medium" charset="0"/>
          <a:cs typeface="Gotham Rnd SSm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100" kern="1200">
          <a:solidFill>
            <a:schemeClr val="bg1"/>
          </a:solidFill>
          <a:latin typeface="Lora" charset="0"/>
          <a:ea typeface="Lora" charset="0"/>
          <a:cs typeface="Lor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bg1"/>
          </a:solidFill>
          <a:latin typeface="Lora" charset="0"/>
          <a:ea typeface="Lora" charset="0"/>
          <a:cs typeface="Lor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bg1"/>
          </a:solidFill>
          <a:latin typeface="Lora" charset="0"/>
          <a:ea typeface="Lora" charset="0"/>
          <a:cs typeface="Lor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bg1"/>
          </a:solidFill>
          <a:latin typeface="Lora" charset="0"/>
          <a:ea typeface="Lora" charset="0"/>
          <a:cs typeface="Lor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100" kern="1200">
          <a:solidFill>
            <a:schemeClr val="bg1"/>
          </a:solidFill>
          <a:latin typeface="Lora" charset="0"/>
          <a:ea typeface="Lora" charset="0"/>
          <a:cs typeface="Lor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8135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FDAF4-9ECE-4946-92A2-96B89FE8278A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21750" y="62865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+mj-lt"/>
              </a:defRPr>
            </a:lvl1pPr>
          </a:lstStyle>
          <a:p>
            <a:fld id="{0B0B46FD-EBF9-4CD9-8CB1-A57C085ADB9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30CM RUL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6525159" y="5007576"/>
            <a:ext cx="12192000" cy="693217"/>
          </a:xfrm>
          <a:prstGeom prst="rect">
            <a:avLst/>
          </a:prstGeom>
        </p:spPr>
      </p:pic>
      <p:pic>
        <p:nvPicPr>
          <p:cNvPr id="11" name="Picture 10" descr="30CM RUL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60500" y="-755649"/>
            <a:ext cx="12192000" cy="693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 descr="sc5logo-2016-fill-red-600dpi_small_print.png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400" y="6371847"/>
            <a:ext cx="531619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8" r:id="rId3"/>
    <p:sldLayoutId id="2147483769" r:id="rId4"/>
    <p:sldLayoutId id="2147483766" r:id="rId5"/>
    <p:sldLayoutId id="2147483764" r:id="rId6"/>
    <p:sldLayoutId id="2147483763" r:id="rId7"/>
    <p:sldLayoutId id="2147483760" r:id="rId8"/>
    <p:sldLayoutId id="2147483770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upercell.com/en/our-story/" TargetMode="External"/><Relationship Id="rId3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eg"/><Relationship Id="rId12" Type="http://schemas.openxmlformats.org/officeDocument/2006/relationships/image" Target="../media/image19.png"/><Relationship Id="rId13" Type="http://schemas.openxmlformats.org/officeDocument/2006/relationships/image" Target="../media/image20.tiff"/><Relationship Id="rId14" Type="http://schemas.openxmlformats.org/officeDocument/2006/relationships/image" Target="../media/image21.tiff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tiff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tiff"/><Relationship Id="rId10" Type="http://schemas.openxmlformats.org/officeDocument/2006/relationships/image" Target="../media/image1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LEVERAGING CLOUD </a:t>
            </a:r>
            <a:r>
              <a:rPr lang="en-US" dirty="0" smtClean="0"/>
              <a:t>AND APIS as a platform </a:t>
            </a:r>
            <a:r>
              <a:rPr lang="en-US" smtClean="0"/>
              <a:t>for innovation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Mikael Puittinen, Chief Technology Officer</a:t>
            </a:r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60D084-75C4-F642-B2E6-5F843FC67A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err="1" smtClean="0"/>
              <a:t>APIDays</a:t>
            </a:r>
            <a:r>
              <a:rPr lang="en-US" dirty="0" smtClean="0"/>
              <a:t> Nordic</a:t>
            </a:r>
          </a:p>
          <a:p>
            <a:r>
              <a:rPr lang="en-US" dirty="0" smtClean="0"/>
              <a:t>18 MAY2016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6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the most of your digitalization investments WITH SERVERLESS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383054" y="2055700"/>
            <a:ext cx="4681196" cy="3633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Serverless cloud computing services from cloud vendors increase productivity by allowing developers to focus on services instead of servers.</a:t>
            </a:r>
          </a:p>
          <a:p>
            <a:r>
              <a:rPr lang="en-US" dirty="0" smtClean="0"/>
              <a:t>Serverless infrastructure scales automatically and is billed only per use. Infrastructure costs are only a fraction of traditional provisioned (IaaS) cloud infrastructure.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/>
              <a:t>Misplaced</a:t>
            </a:r>
            <a:r>
              <a:rPr lang="fi-FI" dirty="0"/>
              <a:t> </a:t>
            </a:r>
            <a:r>
              <a:rPr lang="fi-FI" dirty="0" err="1" smtClean="0"/>
              <a:t>investments</a:t>
            </a:r>
            <a:endParaRPr lang="fi-FI" dirty="0"/>
          </a:p>
        </p:txBody>
      </p:sp>
      <p:grpSp>
        <p:nvGrpSpPr>
          <p:cNvPr id="8" name="Group 7"/>
          <p:cNvGrpSpPr/>
          <p:nvPr/>
        </p:nvGrpSpPr>
        <p:grpSpPr>
          <a:xfrm>
            <a:off x="6361743" y="2055700"/>
            <a:ext cx="4652396" cy="3367006"/>
            <a:chOff x="6361743" y="2144793"/>
            <a:chExt cx="4652396" cy="3367006"/>
          </a:xfrm>
        </p:grpSpPr>
        <p:sp>
          <p:nvSpPr>
            <p:cNvPr id="18" name="Rounded Rectangle 17"/>
            <p:cNvSpPr/>
            <p:nvPr/>
          </p:nvSpPr>
          <p:spPr>
            <a:xfrm>
              <a:off x="6361743" y="3125518"/>
              <a:ext cx="4652396" cy="2386281"/>
            </a:xfrm>
            <a:prstGeom prst="roundRect">
              <a:avLst>
                <a:gd name="adj" fmla="val 229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i-FI" sz="1400" dirty="0">
                <a:solidFill>
                  <a:schemeClr val="accent1"/>
                </a:solidFill>
                <a:latin typeface="+mj-lt"/>
              </a:endParaRPr>
            </a:p>
            <a:p>
              <a:pPr algn="ctr"/>
              <a:r>
                <a:rPr lang="fi-FI" sz="1400" dirty="0" smtClean="0">
                  <a:solidFill>
                    <a:schemeClr val="accent1"/>
                  </a:solidFill>
                  <a:latin typeface="+mj-lt"/>
                </a:rPr>
                <a:t>MANAGED CLOUD SERVICES</a:t>
              </a:r>
            </a:p>
            <a:p>
              <a:pPr algn="ctr"/>
              <a:r>
                <a:rPr lang="fi-FI" sz="1400" dirty="0" smtClean="0">
                  <a:solidFill>
                    <a:schemeClr val="accent1"/>
                  </a:solidFill>
                </a:rPr>
                <a:t>(Serverless </a:t>
              </a:r>
              <a:r>
                <a:rPr lang="fi-FI" sz="1400" dirty="0" err="1" smtClean="0">
                  <a:solidFill>
                    <a:schemeClr val="accent1"/>
                  </a:solidFill>
                </a:rPr>
                <a:t>compute</a:t>
              </a:r>
              <a:r>
                <a:rPr lang="fi-FI" sz="1400" dirty="0" smtClean="0">
                  <a:solidFill>
                    <a:schemeClr val="accent1"/>
                  </a:solidFill>
                </a:rPr>
                <a:t>, </a:t>
              </a:r>
              <a:r>
                <a:rPr lang="fi-FI" sz="1400" dirty="0" err="1" smtClean="0">
                  <a:solidFill>
                    <a:schemeClr val="accent1"/>
                  </a:solidFill>
                </a:rPr>
                <a:t>databases</a:t>
              </a:r>
              <a:r>
                <a:rPr lang="fi-FI" sz="1400" dirty="0" smtClean="0">
                  <a:solidFill>
                    <a:schemeClr val="accent1"/>
                  </a:solidFill>
                </a:rPr>
                <a:t>, API Management, </a:t>
              </a:r>
              <a:r>
                <a:rPr lang="fi-FI" sz="1400" dirty="0" err="1" smtClean="0">
                  <a:solidFill>
                    <a:schemeClr val="accent1"/>
                  </a:solidFill>
                </a:rPr>
                <a:t>storage</a:t>
              </a:r>
              <a:r>
                <a:rPr lang="fi-FI" sz="1400" dirty="0" smtClean="0">
                  <a:solidFill>
                    <a:schemeClr val="accent1"/>
                  </a:solidFill>
                </a:rPr>
                <a:t>, Identity management, </a:t>
              </a:r>
              <a:r>
                <a:rPr lang="is-IS" sz="1400" dirty="0" smtClean="0">
                  <a:solidFill>
                    <a:schemeClr val="accent1"/>
                  </a:solidFill>
                </a:rPr>
                <a:t>…)</a:t>
              </a:r>
              <a:r>
                <a:rPr lang="fi-FI" sz="1400" dirty="0" smtClean="0">
                  <a:solidFill>
                    <a:schemeClr val="accent1"/>
                  </a:solidFill>
                </a:rPr>
                <a:t> </a:t>
              </a:r>
            </a:p>
            <a:p>
              <a:pPr algn="ctr"/>
              <a:endParaRPr lang="fi-FI" sz="1400" dirty="0" smtClean="0">
                <a:solidFill>
                  <a:schemeClr val="accent1"/>
                </a:solidFill>
              </a:endParaRPr>
            </a:p>
            <a:p>
              <a:pPr algn="ctr"/>
              <a:r>
                <a:rPr lang="fi-FI" sz="1400" dirty="0" err="1" smtClean="0">
                  <a:solidFill>
                    <a:schemeClr val="accent1"/>
                  </a:solidFill>
                </a:rPr>
                <a:t>Availble</a:t>
              </a:r>
              <a:r>
                <a:rPr lang="fi-FI" sz="1400" dirty="0" smtClean="0">
                  <a:solidFill>
                    <a:schemeClr val="accent1"/>
                  </a:solidFill>
                </a:rPr>
                <a:t> as </a:t>
              </a:r>
              <a:r>
                <a:rPr lang="fi-FI" sz="1400" dirty="0" err="1" smtClean="0">
                  <a:solidFill>
                    <a:schemeClr val="accent1"/>
                  </a:solidFill>
                </a:rPr>
                <a:t>self-service</a:t>
              </a:r>
              <a:r>
                <a:rPr lang="fi-FI" sz="1400" dirty="0" smtClean="0">
                  <a:solidFill>
                    <a:schemeClr val="accent1"/>
                  </a:solidFill>
                </a:rPr>
                <a:t> for </a:t>
              </a:r>
              <a:r>
                <a:rPr lang="fi-FI" sz="1400" dirty="0" err="1" smtClean="0">
                  <a:solidFill>
                    <a:schemeClr val="accent1"/>
                  </a:solidFill>
                </a:rPr>
                <a:t>developers</a:t>
              </a:r>
              <a:endParaRPr lang="fi-FI" sz="14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361744" y="2626084"/>
              <a:ext cx="4652395" cy="39936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 smtClean="0">
                  <a:solidFill>
                    <a:schemeClr val="bg1"/>
                  </a:solidFill>
                  <a:latin typeface="+mj-lt"/>
                </a:rPr>
                <a:t>APPLICATION LOGIC</a:t>
              </a:r>
              <a:endParaRPr lang="fi-FI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361743" y="2144793"/>
              <a:ext cx="4652396" cy="399368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 smtClean="0">
                  <a:solidFill>
                    <a:schemeClr val="bg1"/>
                  </a:solidFill>
                  <a:latin typeface="+mj-lt"/>
                </a:rPr>
                <a:t>USER INTERFACE</a:t>
              </a:r>
              <a:endParaRPr lang="fi-FI" sz="14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105"/>
            <a:stretch/>
          </p:blipFill>
          <p:spPr>
            <a:xfrm>
              <a:off x="6836525" y="4546600"/>
              <a:ext cx="1376828" cy="7238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0846" y="4781549"/>
              <a:ext cx="2095500" cy="2540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 rot="20007306">
            <a:off x="10605270" y="3059667"/>
            <a:ext cx="359394" cy="369332"/>
          </a:xfrm>
          <a:prstGeom prst="rect">
            <a:avLst/>
          </a:prstGeom>
          <a:solidFill>
            <a:srgbClr val="FFFF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i-FI" dirty="0" smtClean="0">
                <a:latin typeface="+mj-lt"/>
              </a:rPr>
              <a:t>€</a:t>
            </a:r>
            <a:endParaRPr lang="fi-FI" sz="36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 rot="20007306">
            <a:off x="9838873" y="2162679"/>
            <a:ext cx="1117614" cy="584775"/>
          </a:xfrm>
          <a:prstGeom prst="rect">
            <a:avLst/>
          </a:prstGeom>
          <a:solidFill>
            <a:srgbClr val="FFFF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i-FI" sz="3200" smtClean="0">
                <a:latin typeface="+mj-lt"/>
              </a:rPr>
              <a:t>€€€</a:t>
            </a:r>
            <a:endParaRPr lang="fi-FI" sz="3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391900" y="22733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391900" y="40894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en-US" dirty="0"/>
          </a:p>
        </p:txBody>
      </p:sp>
      <p:sp>
        <p:nvSpPr>
          <p:cNvPr id="23" name="Right Brace 22"/>
          <p:cNvSpPr/>
          <p:nvPr/>
        </p:nvSpPr>
        <p:spPr>
          <a:xfrm>
            <a:off x="11028248" y="1954101"/>
            <a:ext cx="363652" cy="1033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11028248" y="3008200"/>
            <a:ext cx="363652" cy="25035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CASE: PERISCOPE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Periscope leverages serverless components from AWS to provide a zero maintenance, cost-effective, scalable and durable backend.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/>
              <a:t>Misplaced</a:t>
            </a:r>
            <a:r>
              <a:rPr lang="fi-FI" dirty="0"/>
              <a:t> </a:t>
            </a:r>
            <a:r>
              <a:rPr lang="fi-FI" dirty="0" err="1"/>
              <a:t>investments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5391" y="664365"/>
            <a:ext cx="3523584" cy="602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Introducing an agile API on top of legacy IT systems improves developer experience and time-to-value. </a:t>
            </a:r>
            <a:endParaRPr lang="en-US" dirty="0"/>
          </a:p>
          <a:p>
            <a:r>
              <a:rPr lang="en-US" dirty="0" smtClean="0"/>
              <a:t>APIs ensure that the new digital business is connected to your internal business processes.</a:t>
            </a:r>
          </a:p>
          <a:p>
            <a:endParaRPr lang="fi-FI" dirty="0"/>
          </a:p>
        </p:txBody>
      </p:sp>
      <p:sp>
        <p:nvSpPr>
          <p:cNvPr id="8" name="Rounded Rectangle 7"/>
          <p:cNvSpPr/>
          <p:nvPr/>
        </p:nvSpPr>
        <p:spPr>
          <a:xfrm>
            <a:off x="6789223" y="4010236"/>
            <a:ext cx="3055894" cy="116958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+mj-lt"/>
              </a:rPr>
              <a:t>LEGACY IT SYSTEMS</a:t>
            </a:r>
            <a:endParaRPr lang="fi-FI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33145" y="4008087"/>
            <a:ext cx="974396" cy="1183587"/>
            <a:chOff x="7591647" y="4617438"/>
            <a:chExt cx="974396" cy="969379"/>
          </a:xfrm>
        </p:grpSpPr>
        <p:sp>
          <p:nvSpPr>
            <p:cNvPr id="10" name="Curved Left Arrow 9"/>
            <p:cNvSpPr/>
            <p:nvPr/>
          </p:nvSpPr>
          <p:spPr>
            <a:xfrm rot="10800000">
              <a:off x="7591647" y="4617438"/>
              <a:ext cx="451124" cy="870098"/>
            </a:xfrm>
            <a:prstGeom prst="curvedLeftArrow">
              <a:avLst>
                <a:gd name="adj1" fmla="val 38800"/>
                <a:gd name="adj2" fmla="val 81189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sp>
          <p:nvSpPr>
            <p:cNvPr id="11" name="Curved Left Arrow 10"/>
            <p:cNvSpPr/>
            <p:nvPr/>
          </p:nvSpPr>
          <p:spPr>
            <a:xfrm>
              <a:off x="8114919" y="4716719"/>
              <a:ext cx="451124" cy="870098"/>
            </a:xfrm>
            <a:prstGeom prst="curvedLeftArrow">
              <a:avLst>
                <a:gd name="adj1" fmla="val 38800"/>
                <a:gd name="adj2" fmla="val 81189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033145" y="2643225"/>
            <a:ext cx="979985" cy="916467"/>
            <a:chOff x="7558985" y="2493856"/>
            <a:chExt cx="979985" cy="916467"/>
          </a:xfrm>
        </p:grpSpPr>
        <p:grpSp>
          <p:nvGrpSpPr>
            <p:cNvPr id="13" name="Group 12"/>
            <p:cNvGrpSpPr/>
            <p:nvPr/>
          </p:nvGrpSpPr>
          <p:grpSpPr>
            <a:xfrm>
              <a:off x="7558986" y="2496402"/>
              <a:ext cx="307709" cy="306125"/>
              <a:chOff x="7591647" y="4617438"/>
              <a:chExt cx="974396" cy="969379"/>
            </a:xfrm>
          </p:grpSpPr>
          <p:sp>
            <p:nvSpPr>
              <p:cNvPr id="38" name="Curved Left Arrow 37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urved Left Arrow 38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558986" y="2802527"/>
              <a:ext cx="307709" cy="306125"/>
              <a:chOff x="7591647" y="4617438"/>
              <a:chExt cx="974396" cy="969379"/>
            </a:xfrm>
          </p:grpSpPr>
          <p:sp>
            <p:nvSpPr>
              <p:cNvPr id="36" name="Curved Left Arrow 35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urved Left Arrow 36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558985" y="3104198"/>
              <a:ext cx="307709" cy="306125"/>
              <a:chOff x="7591647" y="4617438"/>
              <a:chExt cx="974396" cy="969379"/>
            </a:xfrm>
          </p:grpSpPr>
          <p:sp>
            <p:nvSpPr>
              <p:cNvPr id="34" name="Curved Left Arrow 33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urved Left Arrow 34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889477" y="2493856"/>
              <a:ext cx="307709" cy="306125"/>
              <a:chOff x="7591647" y="4617438"/>
              <a:chExt cx="974396" cy="969379"/>
            </a:xfrm>
          </p:grpSpPr>
          <p:sp>
            <p:nvSpPr>
              <p:cNvPr id="32" name="Curved Left Arrow 31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urved Left Arrow 32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889477" y="2799981"/>
              <a:ext cx="307709" cy="306125"/>
              <a:chOff x="7591647" y="4617438"/>
              <a:chExt cx="974396" cy="969379"/>
            </a:xfrm>
          </p:grpSpPr>
          <p:sp>
            <p:nvSpPr>
              <p:cNvPr id="30" name="Curved Left Arrow 29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urved Left Arrow 30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889476" y="3101652"/>
              <a:ext cx="307709" cy="306125"/>
              <a:chOff x="7591647" y="4617438"/>
              <a:chExt cx="974396" cy="969379"/>
            </a:xfrm>
          </p:grpSpPr>
          <p:sp>
            <p:nvSpPr>
              <p:cNvPr id="28" name="Curved Left Arrow 27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rved Left Arrow 28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231261" y="2494271"/>
              <a:ext cx="307709" cy="306125"/>
              <a:chOff x="7591647" y="4617438"/>
              <a:chExt cx="974396" cy="969377"/>
            </a:xfrm>
          </p:grpSpPr>
          <p:sp>
            <p:nvSpPr>
              <p:cNvPr id="26" name="Curved Left Arrow 25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urved Left Arrow 26"/>
              <p:cNvSpPr/>
              <p:nvPr/>
            </p:nvSpPr>
            <p:spPr>
              <a:xfrm>
                <a:off x="8114917" y="4716717"/>
                <a:ext cx="451126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231261" y="2800394"/>
              <a:ext cx="307709" cy="306125"/>
              <a:chOff x="7591647" y="4617438"/>
              <a:chExt cx="974396" cy="969379"/>
            </a:xfrm>
          </p:grpSpPr>
          <p:sp>
            <p:nvSpPr>
              <p:cNvPr id="24" name="Curved Left Arrow 23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Left Arrow 24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231260" y="3102065"/>
              <a:ext cx="307709" cy="306125"/>
              <a:chOff x="7591647" y="4617438"/>
              <a:chExt cx="974396" cy="969379"/>
            </a:xfrm>
          </p:grpSpPr>
          <p:sp>
            <p:nvSpPr>
              <p:cNvPr id="22" name="Curved Left Arrow 21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urved Left Arrow 22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0" name="Rounded Rectangle 39"/>
          <p:cNvSpPr/>
          <p:nvPr/>
        </p:nvSpPr>
        <p:spPr>
          <a:xfrm>
            <a:off x="6789223" y="2117333"/>
            <a:ext cx="3055894" cy="81229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mtClean="0">
                <a:latin typeface="+mj-lt"/>
              </a:rPr>
              <a:t>USER INTERFACE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83323" y="2258900"/>
            <a:ext cx="68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i="1" dirty="0" err="1" smtClean="0"/>
              <a:t>days</a:t>
            </a:r>
            <a:endParaRPr lang="fi-FI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10029513" y="4430565"/>
            <a:ext cx="9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err="1" smtClean="0"/>
              <a:t>months</a:t>
            </a:r>
            <a:endParaRPr lang="fi-FI" i="1" dirty="0"/>
          </a:p>
        </p:txBody>
      </p:sp>
      <p:sp>
        <p:nvSpPr>
          <p:cNvPr id="43" name="Cloud 42"/>
          <p:cNvSpPr/>
          <p:nvPr/>
        </p:nvSpPr>
        <p:spPr>
          <a:xfrm>
            <a:off x="6789223" y="3020923"/>
            <a:ext cx="3055894" cy="887519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rgbClr val="FF0000"/>
                </a:solidFill>
                <a:latin typeface="+mj-lt"/>
              </a:rPr>
              <a:t>API / BACKEND</a:t>
            </a:r>
            <a:endParaRPr lang="fi-FI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ENABLE INNOVATION ON LEGACY SYSTEMS WITH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 smtClean="0"/>
              <a:t>Digitalization</a:t>
            </a:r>
            <a:r>
              <a:rPr lang="fi-FI" dirty="0" smtClean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cycles</a:t>
            </a:r>
            <a:r>
              <a:rPr lang="fi-FI" dirty="0" smtClean="0"/>
              <a:t> for </a:t>
            </a:r>
            <a:r>
              <a:rPr lang="fi-FI" dirty="0" err="1" smtClean="0"/>
              <a:t>legacy</a:t>
            </a:r>
            <a:r>
              <a:rPr lang="fi-FI" dirty="0" smtClean="0"/>
              <a:t> IT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004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/>
          <p:cNvSpPr/>
          <p:nvPr/>
        </p:nvSpPr>
        <p:spPr>
          <a:xfrm>
            <a:off x="741679" y="3634781"/>
            <a:ext cx="6126481" cy="2004019"/>
          </a:xfrm>
          <a:prstGeom prst="roundRect">
            <a:avLst>
              <a:gd name="adj" fmla="val 3253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054981" y="1896912"/>
            <a:ext cx="2042160" cy="3772368"/>
          </a:xfrm>
          <a:prstGeom prst="roundRect">
            <a:avLst>
              <a:gd name="adj" fmla="val 325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288563" y="1899748"/>
            <a:ext cx="2042160" cy="3772368"/>
          </a:xfrm>
          <a:prstGeom prst="roundRect">
            <a:avLst>
              <a:gd name="adj" fmla="val 325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826000" y="1896912"/>
            <a:ext cx="2042160" cy="1547328"/>
          </a:xfrm>
          <a:prstGeom prst="roundRect">
            <a:avLst>
              <a:gd name="adj" fmla="val 325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41679" y="1896912"/>
            <a:ext cx="3881121" cy="1547327"/>
          </a:xfrm>
          <a:prstGeom prst="roundRect">
            <a:avLst>
              <a:gd name="adj" fmla="val 325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fi-FI" sz="16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247" y="980056"/>
            <a:ext cx="9652001" cy="900000"/>
          </a:xfrm>
        </p:spPr>
        <p:txBody>
          <a:bodyPr>
            <a:normAutofit fontScale="90000"/>
          </a:bodyPr>
          <a:lstStyle/>
          <a:p>
            <a:r>
              <a:rPr lang="fi-FI" dirty="0" smtClean="0"/>
              <a:t>MICROSERVICES </a:t>
            </a:r>
            <a:r>
              <a:rPr lang="fi-FI" dirty="0" err="1" smtClean="0"/>
              <a:t>enable</a:t>
            </a:r>
            <a:r>
              <a:rPr lang="fi-FI" dirty="0" smtClean="0"/>
              <a:t> FLEXIBILITY IN DEVELOPMENT AND DEPLOYMENT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/>
              <a:t>Slow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 for </a:t>
            </a:r>
            <a:r>
              <a:rPr lang="fi-FI" dirty="0" err="1"/>
              <a:t>legacy</a:t>
            </a:r>
            <a:r>
              <a:rPr lang="fi-FI" dirty="0"/>
              <a:t> IT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70919" y="2507954"/>
            <a:ext cx="1743781" cy="778209"/>
          </a:xfrm>
          <a:prstGeom prst="roundRect">
            <a:avLst>
              <a:gd name="adj" fmla="val 49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Products</a:t>
            </a:r>
          </a:p>
          <a:p>
            <a:pPr algn="ctr"/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API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738895" y="2507954"/>
            <a:ext cx="1743781" cy="778209"/>
          </a:xfrm>
          <a:prstGeom prst="roundRect">
            <a:avLst>
              <a:gd name="adj" fmla="val 49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 smtClean="0">
                <a:latin typeface="Gotham Rnd SSm Book" charset="0"/>
                <a:ea typeface="Gotham Rnd SSm Book" charset="0"/>
                <a:cs typeface="Gotham Rnd SSm Book" charset="0"/>
              </a:rPr>
              <a:t>Customers</a:t>
            </a:r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 API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971533" y="2507954"/>
            <a:ext cx="1743781" cy="778209"/>
          </a:xfrm>
          <a:prstGeom prst="roundRect">
            <a:avLst>
              <a:gd name="adj" fmla="val 49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 smtClean="0">
                <a:latin typeface="Gotham Rnd SSm Book" charset="0"/>
                <a:ea typeface="Gotham Rnd SSm Book" charset="0"/>
                <a:cs typeface="Gotham Rnd SSm Book" charset="0"/>
              </a:rPr>
              <a:t>Users</a:t>
            </a:r>
            <a:endParaRPr lang="fi-FI" sz="1600" dirty="0" smtClean="0">
              <a:latin typeface="Gotham Rnd SSm Book" charset="0"/>
              <a:ea typeface="Gotham Rnd SSm Book" charset="0"/>
              <a:cs typeface="Gotham Rnd SSm Book" charset="0"/>
            </a:endParaRPr>
          </a:p>
          <a:p>
            <a:pPr algn="ctr"/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API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04171" y="2507953"/>
            <a:ext cx="1743781" cy="778209"/>
          </a:xfrm>
          <a:prstGeom prst="roundRect">
            <a:avLst>
              <a:gd name="adj" fmla="val 49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err="1" smtClean="0">
                <a:latin typeface="Gotham Rnd SSm Book" charset="0"/>
                <a:ea typeface="Gotham Rnd SSm Book" charset="0"/>
                <a:cs typeface="Gotham Rnd SSm Book" charset="0"/>
              </a:rPr>
              <a:t>Custom</a:t>
            </a:r>
            <a:endParaRPr lang="fi-FI" sz="1600" dirty="0" smtClean="0">
              <a:latin typeface="Gotham Rnd SSm Book" charset="0"/>
              <a:ea typeface="Gotham Rnd SSm Book" charset="0"/>
              <a:cs typeface="Gotham Rnd SSm Book" charset="0"/>
            </a:endParaRPr>
          </a:p>
          <a:p>
            <a:pPr algn="ctr"/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API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436809" y="2507953"/>
            <a:ext cx="1743781" cy="778209"/>
          </a:xfrm>
          <a:prstGeom prst="roundRect">
            <a:avLst>
              <a:gd name="adj" fmla="val 49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…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920" y="2019498"/>
            <a:ext cx="3611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Gotham Rnd SSm Book" charset="0"/>
                <a:ea typeface="Gotham Rnd SSm Book" charset="0"/>
                <a:cs typeface="Gotham Rnd SSm Book" charset="0"/>
              </a:rPr>
              <a:t>DEV TEAM 1</a:t>
            </a:r>
            <a:endParaRPr lang="en-US" sz="1600" b="1" dirty="0">
              <a:solidFill>
                <a:schemeClr val="accent2"/>
              </a:solidFill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71533" y="2019498"/>
            <a:ext cx="174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Gotham Rnd SSm Book" charset="0"/>
                <a:ea typeface="Gotham Rnd SSm Book" charset="0"/>
                <a:cs typeface="Gotham Rnd SSm Book" charset="0"/>
              </a:rPr>
              <a:t>DEV TEAM 2</a:t>
            </a:r>
            <a:endParaRPr lang="en-US" sz="1600" b="1" dirty="0">
              <a:solidFill>
                <a:schemeClr val="accent2"/>
              </a:solidFill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04171" y="2010270"/>
            <a:ext cx="174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Gotham Rnd SSm Book" charset="0"/>
                <a:ea typeface="Gotham Rnd SSm Book" charset="0"/>
                <a:cs typeface="Gotham Rnd SSm Book" charset="0"/>
              </a:rPr>
              <a:t>DEV TEAM 3</a:t>
            </a:r>
            <a:endParaRPr lang="en-US" sz="1600" b="1" dirty="0">
              <a:solidFill>
                <a:schemeClr val="accent2"/>
              </a:solidFill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36809" y="2010270"/>
            <a:ext cx="1743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Gotham Rnd SSm Book" charset="0"/>
                <a:ea typeface="Gotham Rnd SSm Book" charset="0"/>
                <a:cs typeface="Gotham Rnd SSm Book" charset="0"/>
              </a:rPr>
              <a:t>DEV TEAM 4</a:t>
            </a:r>
            <a:endParaRPr lang="en-US" sz="1600" b="1" dirty="0">
              <a:solidFill>
                <a:schemeClr val="accent2"/>
              </a:solidFill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53" name="Can 52"/>
          <p:cNvSpPr/>
          <p:nvPr/>
        </p:nvSpPr>
        <p:spPr>
          <a:xfrm>
            <a:off x="2150801" y="4060507"/>
            <a:ext cx="1011353" cy="76200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latin typeface="Gotham Rnd SSm Book" charset="0"/>
                <a:ea typeface="Gotham Rnd SSm Book" charset="0"/>
                <a:cs typeface="Gotham Rnd SSm Book" charset="0"/>
              </a:rPr>
              <a:t> CRM</a:t>
            </a:r>
            <a:endParaRPr lang="fi-FI" sz="14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54" name="Can 53"/>
          <p:cNvSpPr/>
          <p:nvPr/>
        </p:nvSpPr>
        <p:spPr>
          <a:xfrm>
            <a:off x="4383439" y="4060507"/>
            <a:ext cx="1011353" cy="76200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latin typeface="Gotham Rnd SSm Book" charset="0"/>
                <a:ea typeface="Gotham Rnd SSm Book" charset="0"/>
                <a:cs typeface="Gotham Rnd SSm Book" charset="0"/>
              </a:rPr>
              <a:t> IAM</a:t>
            </a:r>
            <a:endParaRPr lang="fi-FI" sz="14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55" name="Can 54"/>
          <p:cNvSpPr/>
          <p:nvPr/>
        </p:nvSpPr>
        <p:spPr>
          <a:xfrm>
            <a:off x="7568556" y="4060507"/>
            <a:ext cx="1011353" cy="76200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latin typeface="Gotham Rnd SSm Book" charset="0"/>
                <a:ea typeface="Gotham Rnd SSm Book" charset="0"/>
                <a:cs typeface="Gotham Rnd SSm Book" charset="0"/>
              </a:rPr>
              <a:t> </a:t>
            </a:r>
            <a:r>
              <a:rPr lang="fi-FI" sz="1400" dirty="0" err="1" smtClean="0">
                <a:latin typeface="Gotham Rnd SSm Book" charset="0"/>
                <a:ea typeface="Gotham Rnd SSm Book" charset="0"/>
                <a:cs typeface="Gotham Rnd SSm Book" charset="0"/>
              </a:rPr>
              <a:t>Custom</a:t>
            </a:r>
            <a:endParaRPr lang="fi-FI" sz="14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56" name="Can 55"/>
          <p:cNvSpPr/>
          <p:nvPr/>
        </p:nvSpPr>
        <p:spPr>
          <a:xfrm>
            <a:off x="9801194" y="4060507"/>
            <a:ext cx="1011353" cy="76200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 </a:t>
            </a:r>
            <a:r>
              <a:rPr lang="is-IS" sz="1600" dirty="0" smtClean="0">
                <a:latin typeface="Gotham Rnd SSm Book" charset="0"/>
                <a:ea typeface="Gotham Rnd SSm Book" charset="0"/>
                <a:cs typeface="Gotham Rnd SSm Book" charset="0"/>
              </a:rPr>
              <a:t>…</a:t>
            </a:r>
            <a:endParaRPr lang="fi-FI" sz="1600" dirty="0"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1680" y="5058636"/>
            <a:ext cx="612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2">
                    <a:lumMod val="50000"/>
                  </a:schemeClr>
                </a:solidFill>
                <a:latin typeface="Gotham Rnd SSm Book" charset="0"/>
                <a:ea typeface="Gotham Rnd SSm Book" charset="0"/>
                <a:cs typeface="Gotham Rnd SSm Book" charset="0"/>
              </a:rPr>
              <a:t>Corporate applications managed by IT</a:t>
            </a:r>
            <a:endParaRPr lang="en-US" sz="1600" b="1" dirty="0">
              <a:solidFill>
                <a:schemeClr val="bg2">
                  <a:lumMod val="50000"/>
                </a:schemeClr>
              </a:solidFill>
              <a:latin typeface="Gotham Rnd SSm Book" charset="0"/>
              <a:ea typeface="Gotham Rnd SSm Book" charset="0"/>
              <a:cs typeface="Gotham Rnd SSm Book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036899" y="3341086"/>
            <a:ext cx="269421" cy="624772"/>
          </a:xfrm>
          <a:prstGeom prst="straightConnector1">
            <a:avLst/>
          </a:prstGeom>
          <a:ln w="25400" cap="rnd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042735" y="3341086"/>
            <a:ext cx="356262" cy="624150"/>
          </a:xfrm>
          <a:prstGeom prst="straightConnector1">
            <a:avLst/>
          </a:prstGeom>
          <a:ln w="25400" cap="rnd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158170" y="3347974"/>
            <a:ext cx="356262" cy="624150"/>
          </a:xfrm>
          <a:prstGeom prst="straightConnector1">
            <a:avLst/>
          </a:prstGeom>
          <a:ln w="25400" cap="rnd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054123" y="3464559"/>
            <a:ext cx="0" cy="430831"/>
          </a:xfrm>
          <a:prstGeom prst="straightConnector1">
            <a:avLst/>
          </a:prstGeom>
          <a:ln w="25400" cap="rnd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309643" y="3439685"/>
            <a:ext cx="0" cy="430831"/>
          </a:xfrm>
          <a:prstGeom prst="straightConnector1">
            <a:avLst/>
          </a:prstGeom>
          <a:ln w="25400" cap="rnd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6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CASE</a:t>
            </a:r>
            <a:r>
              <a:rPr lang="fi-FI" dirty="0" smtClean="0"/>
              <a:t>: INDUSTRYHACK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IndustryHacks</a:t>
            </a:r>
            <a:r>
              <a:rPr lang="en-US" dirty="0" smtClean="0"/>
              <a:t> at </a:t>
            </a:r>
            <a:r>
              <a:rPr lang="en-US" dirty="0" err="1" smtClean="0"/>
              <a:t>Veho</a:t>
            </a:r>
            <a:r>
              <a:rPr lang="en-US" dirty="0" smtClean="0"/>
              <a:t> and </a:t>
            </a:r>
            <a:r>
              <a:rPr lang="en-US" dirty="0" err="1" smtClean="0"/>
              <a:t>Gasum</a:t>
            </a:r>
            <a:r>
              <a:rPr lang="en-US" dirty="0" smtClean="0"/>
              <a:t>, SC5 created cloud APIs that provided participant hackers with easy and documented access to data managed in internal IT applications.</a:t>
            </a:r>
          </a:p>
          <a:p>
            <a:r>
              <a:rPr lang="en-US" dirty="0" smtClean="0"/>
              <a:t>This allowed developers to focus on innovation rather than data access setup.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/>
              <a:t>Slow</a:t>
            </a:r>
            <a:r>
              <a:rPr lang="fi-FI" dirty="0"/>
              <a:t> </a:t>
            </a:r>
            <a:r>
              <a:rPr lang="fi-FI" dirty="0" err="1"/>
              <a:t>cycles</a:t>
            </a:r>
            <a:r>
              <a:rPr lang="fi-FI" dirty="0"/>
              <a:t> for </a:t>
            </a:r>
            <a:r>
              <a:rPr lang="fi-FI" dirty="0" err="1"/>
              <a:t>legacy</a:t>
            </a:r>
            <a:r>
              <a:rPr lang="fi-FI" dirty="0"/>
              <a:t> IT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402" y="2345635"/>
            <a:ext cx="3593837" cy="253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/>
          <p:cNvSpPr/>
          <p:nvPr/>
        </p:nvSpPr>
        <p:spPr>
          <a:xfrm>
            <a:off x="9925883" y="2837355"/>
            <a:ext cx="1144513" cy="723900"/>
          </a:xfrm>
          <a:prstGeom prst="clou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200" smtClean="0">
                <a:solidFill>
                  <a:srgbClr val="C00000"/>
                </a:solidFill>
                <a:latin typeface="+mj-lt"/>
              </a:rPr>
              <a:t>3rd PARTY APP</a:t>
            </a:r>
            <a:endParaRPr lang="fi-FI" sz="12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BE PREPARED FOR FUTURE BUSINESS CONCEPTS AND INTERACTIONS WITH </a:t>
            </a:r>
            <a:r>
              <a:rPr lang="fi-FI" dirty="0" err="1" smtClean="0"/>
              <a:t>APIs</a:t>
            </a:r>
            <a:r>
              <a:rPr lang="fi-FI" dirty="0" smtClean="0"/>
              <a:t> 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Use APIs to decouple the application logic from the user experience.</a:t>
            </a:r>
          </a:p>
          <a:p>
            <a:r>
              <a:rPr lang="en-US" dirty="0" smtClean="0"/>
              <a:t>This allows to build new user experiences and device / systems integrations  without expensive rework.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/>
              <a:t>New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 smtClean="0"/>
              <a:t>interfaces</a:t>
            </a:r>
            <a:endParaRPr lang="fi-FI" dirty="0"/>
          </a:p>
        </p:txBody>
      </p:sp>
      <p:sp>
        <p:nvSpPr>
          <p:cNvPr id="8" name="Cloud 7"/>
          <p:cNvSpPr/>
          <p:nvPr/>
        </p:nvSpPr>
        <p:spPr>
          <a:xfrm>
            <a:off x="7800192" y="3529211"/>
            <a:ext cx="2430978" cy="1619494"/>
          </a:xfrm>
          <a:prstGeom prst="clou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rgbClr val="C00000"/>
                </a:solidFill>
                <a:latin typeface="+mj-lt"/>
              </a:rPr>
              <a:t>API / BACKEND</a:t>
            </a:r>
            <a:endParaRPr lang="fi-FI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096" y="3133097"/>
            <a:ext cx="763026" cy="763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170" y="2636520"/>
            <a:ext cx="681071" cy="6810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08122" y="2659556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LEVERAGE A CULTURE OF EXPERIMENTATION TO FIND DIGITALIZATION OPPORTUNITIES.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>
          <a:xfrm>
            <a:off x="1383054" y="2016108"/>
            <a:ext cx="4681196" cy="36339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Cheaper and faster development allows to run more experiments on cloud APIs on digital business concept ideas.</a:t>
            </a:r>
          </a:p>
          <a:p>
            <a:r>
              <a:rPr lang="en-US" dirty="0" smtClean="0"/>
              <a:t>More experiments increase the probability of hitting digital goldmines.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/>
              <a:t>Unknown </a:t>
            </a:r>
            <a:r>
              <a:rPr lang="fi-FI" dirty="0" err="1"/>
              <a:t>territory</a:t>
            </a:r>
            <a:endParaRPr lang="fi-FI" dirty="0"/>
          </a:p>
        </p:txBody>
      </p:sp>
      <p:grpSp>
        <p:nvGrpSpPr>
          <p:cNvPr id="23" name="Group 22"/>
          <p:cNvGrpSpPr/>
          <p:nvPr/>
        </p:nvGrpSpPr>
        <p:grpSpPr>
          <a:xfrm rot="5400000">
            <a:off x="6947312" y="2047263"/>
            <a:ext cx="3484231" cy="3571594"/>
            <a:chOff x="6947307" y="2055700"/>
            <a:chExt cx="3484231" cy="3571594"/>
          </a:xfrm>
        </p:grpSpPr>
        <p:sp>
          <p:nvSpPr>
            <p:cNvPr id="58" name="TextBox 57"/>
            <p:cNvSpPr txBox="1"/>
            <p:nvPr/>
          </p:nvSpPr>
          <p:spPr>
            <a:xfrm rot="16200000">
              <a:off x="6726599" y="3642132"/>
              <a:ext cx="955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IDEAS</a:t>
              </a:r>
              <a:endParaRPr lang="en-US" dirty="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 rot="16200000">
              <a:off x="7079066" y="3656831"/>
              <a:ext cx="1868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PROTOTYPES</a:t>
              </a:r>
              <a:endParaRPr lang="en-US" dirty="0"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8285122" y="3666459"/>
              <a:ext cx="1069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PILOTS</a:t>
              </a:r>
              <a:endParaRPr lang="en-US" dirty="0">
                <a:latin typeface="+mj-lt"/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7388896" y="3465872"/>
              <a:ext cx="439989" cy="7079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8195134" y="3487535"/>
              <a:ext cx="439988" cy="7079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6947307" y="2055700"/>
              <a:ext cx="2794820" cy="1430969"/>
            </a:xfrm>
            <a:custGeom>
              <a:avLst/>
              <a:gdLst>
                <a:gd name="connsiteX0" fmla="*/ 0 w 3835400"/>
                <a:gd name="connsiteY0" fmla="*/ 0 h 812800"/>
                <a:gd name="connsiteX1" fmla="*/ 1879600 w 3835400"/>
                <a:gd name="connsiteY1" fmla="*/ 609600 h 812800"/>
                <a:gd name="connsiteX2" fmla="*/ 3835400 w 3835400"/>
                <a:gd name="connsiteY2" fmla="*/ 812800 h 812800"/>
                <a:gd name="connsiteX0" fmla="*/ 0 w 3835400"/>
                <a:gd name="connsiteY0" fmla="*/ 0 h 934280"/>
                <a:gd name="connsiteX1" fmla="*/ 1803400 w 3835400"/>
                <a:gd name="connsiteY1" fmla="*/ 889000 h 934280"/>
                <a:gd name="connsiteX2" fmla="*/ 3835400 w 3835400"/>
                <a:gd name="connsiteY2" fmla="*/ 812800 h 934280"/>
                <a:gd name="connsiteX0" fmla="*/ 0 w 3886200"/>
                <a:gd name="connsiteY0" fmla="*/ 0 h 1193800"/>
                <a:gd name="connsiteX1" fmla="*/ 1803400 w 3886200"/>
                <a:gd name="connsiteY1" fmla="*/ 889000 h 1193800"/>
                <a:gd name="connsiteX2" fmla="*/ 3886200 w 3886200"/>
                <a:gd name="connsiteY2" fmla="*/ 1193800 h 1193800"/>
                <a:gd name="connsiteX0" fmla="*/ 0 w 3886200"/>
                <a:gd name="connsiteY0" fmla="*/ 0 h 1193800"/>
                <a:gd name="connsiteX1" fmla="*/ 1778000 w 3886200"/>
                <a:gd name="connsiteY1" fmla="*/ 965200 h 1193800"/>
                <a:gd name="connsiteX2" fmla="*/ 3886200 w 3886200"/>
                <a:gd name="connsiteY2" fmla="*/ 1193800 h 1193800"/>
                <a:gd name="connsiteX0" fmla="*/ 0 w 3060291"/>
                <a:gd name="connsiteY0" fmla="*/ 0 h 1149590"/>
                <a:gd name="connsiteX1" fmla="*/ 1778000 w 3060291"/>
                <a:gd name="connsiteY1" fmla="*/ 965200 h 1149590"/>
                <a:gd name="connsiteX2" fmla="*/ 3060291 w 3060291"/>
                <a:gd name="connsiteY2" fmla="*/ 1149555 h 1149590"/>
                <a:gd name="connsiteX0" fmla="*/ 0 w 2794820"/>
                <a:gd name="connsiteY0" fmla="*/ 0 h 1135378"/>
                <a:gd name="connsiteX1" fmla="*/ 1778000 w 2794820"/>
                <a:gd name="connsiteY1" fmla="*/ 965200 h 1135378"/>
                <a:gd name="connsiteX2" fmla="*/ 2794820 w 2794820"/>
                <a:gd name="connsiteY2" fmla="*/ 1134807 h 1135378"/>
                <a:gd name="connsiteX0" fmla="*/ 0 w 2794820"/>
                <a:gd name="connsiteY0" fmla="*/ 0 h 1134807"/>
                <a:gd name="connsiteX1" fmla="*/ 1335549 w 2794820"/>
                <a:gd name="connsiteY1" fmla="*/ 714477 h 1134807"/>
                <a:gd name="connsiteX2" fmla="*/ 2794820 w 2794820"/>
                <a:gd name="connsiteY2" fmla="*/ 1134807 h 1134807"/>
                <a:gd name="connsiteX0" fmla="*/ 0 w 2794820"/>
                <a:gd name="connsiteY0" fmla="*/ 0 h 1046317"/>
                <a:gd name="connsiteX1" fmla="*/ 1335549 w 2794820"/>
                <a:gd name="connsiteY1" fmla="*/ 714477 h 1046317"/>
                <a:gd name="connsiteX2" fmla="*/ 2794820 w 2794820"/>
                <a:gd name="connsiteY2" fmla="*/ 1046317 h 1046317"/>
                <a:gd name="connsiteX0" fmla="*/ 0 w 2794820"/>
                <a:gd name="connsiteY0" fmla="*/ 0 h 1046317"/>
                <a:gd name="connsiteX1" fmla="*/ 338396 w 2794820"/>
                <a:gd name="connsiteY1" fmla="*/ 157610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23647 w 2794820"/>
                <a:gd name="connsiteY1" fmla="*/ 265449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23647 w 2794820"/>
                <a:gd name="connsiteY1" fmla="*/ 265449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39015 w 2794820"/>
                <a:gd name="connsiteY1" fmla="*/ 287923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39015 w 2794820"/>
                <a:gd name="connsiteY1" fmla="*/ 287923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820" h="1046317">
                  <a:moveTo>
                    <a:pt x="0" y="0"/>
                  </a:moveTo>
                  <a:cubicBezTo>
                    <a:pt x="56399" y="26268"/>
                    <a:pt x="-21889" y="62092"/>
                    <a:pt x="339015" y="287923"/>
                  </a:cubicBezTo>
                  <a:cubicBezTo>
                    <a:pt x="694343" y="493274"/>
                    <a:pt x="926248" y="588078"/>
                    <a:pt x="1335549" y="714477"/>
                  </a:cubicBezTo>
                  <a:cubicBezTo>
                    <a:pt x="1744850" y="840876"/>
                    <a:pt x="2794820" y="1046317"/>
                    <a:pt x="2794820" y="1046317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ight Arrow 63"/>
            <p:cNvSpPr/>
            <p:nvPr/>
          </p:nvSpPr>
          <p:spPr>
            <a:xfrm>
              <a:off x="9072026" y="3497162"/>
              <a:ext cx="439988" cy="7079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 64"/>
            <p:cNvSpPr/>
            <p:nvPr/>
          </p:nvSpPr>
          <p:spPr>
            <a:xfrm flipV="1">
              <a:off x="6947307" y="4196325"/>
              <a:ext cx="2794820" cy="1430969"/>
            </a:xfrm>
            <a:custGeom>
              <a:avLst/>
              <a:gdLst>
                <a:gd name="connsiteX0" fmla="*/ 0 w 3835400"/>
                <a:gd name="connsiteY0" fmla="*/ 0 h 812800"/>
                <a:gd name="connsiteX1" fmla="*/ 1879600 w 3835400"/>
                <a:gd name="connsiteY1" fmla="*/ 609600 h 812800"/>
                <a:gd name="connsiteX2" fmla="*/ 3835400 w 3835400"/>
                <a:gd name="connsiteY2" fmla="*/ 812800 h 812800"/>
                <a:gd name="connsiteX0" fmla="*/ 0 w 3835400"/>
                <a:gd name="connsiteY0" fmla="*/ 0 h 934280"/>
                <a:gd name="connsiteX1" fmla="*/ 1803400 w 3835400"/>
                <a:gd name="connsiteY1" fmla="*/ 889000 h 934280"/>
                <a:gd name="connsiteX2" fmla="*/ 3835400 w 3835400"/>
                <a:gd name="connsiteY2" fmla="*/ 812800 h 934280"/>
                <a:gd name="connsiteX0" fmla="*/ 0 w 3886200"/>
                <a:gd name="connsiteY0" fmla="*/ 0 h 1193800"/>
                <a:gd name="connsiteX1" fmla="*/ 1803400 w 3886200"/>
                <a:gd name="connsiteY1" fmla="*/ 889000 h 1193800"/>
                <a:gd name="connsiteX2" fmla="*/ 3886200 w 3886200"/>
                <a:gd name="connsiteY2" fmla="*/ 1193800 h 1193800"/>
                <a:gd name="connsiteX0" fmla="*/ 0 w 3886200"/>
                <a:gd name="connsiteY0" fmla="*/ 0 h 1193800"/>
                <a:gd name="connsiteX1" fmla="*/ 1778000 w 3886200"/>
                <a:gd name="connsiteY1" fmla="*/ 965200 h 1193800"/>
                <a:gd name="connsiteX2" fmla="*/ 3886200 w 3886200"/>
                <a:gd name="connsiteY2" fmla="*/ 1193800 h 1193800"/>
                <a:gd name="connsiteX0" fmla="*/ 0 w 3060291"/>
                <a:gd name="connsiteY0" fmla="*/ 0 h 1149590"/>
                <a:gd name="connsiteX1" fmla="*/ 1778000 w 3060291"/>
                <a:gd name="connsiteY1" fmla="*/ 965200 h 1149590"/>
                <a:gd name="connsiteX2" fmla="*/ 3060291 w 3060291"/>
                <a:gd name="connsiteY2" fmla="*/ 1149555 h 1149590"/>
                <a:gd name="connsiteX0" fmla="*/ 0 w 2794820"/>
                <a:gd name="connsiteY0" fmla="*/ 0 h 1135378"/>
                <a:gd name="connsiteX1" fmla="*/ 1778000 w 2794820"/>
                <a:gd name="connsiteY1" fmla="*/ 965200 h 1135378"/>
                <a:gd name="connsiteX2" fmla="*/ 2794820 w 2794820"/>
                <a:gd name="connsiteY2" fmla="*/ 1134807 h 1135378"/>
                <a:gd name="connsiteX0" fmla="*/ 0 w 2794820"/>
                <a:gd name="connsiteY0" fmla="*/ 0 h 1134807"/>
                <a:gd name="connsiteX1" fmla="*/ 1335549 w 2794820"/>
                <a:gd name="connsiteY1" fmla="*/ 714477 h 1134807"/>
                <a:gd name="connsiteX2" fmla="*/ 2794820 w 2794820"/>
                <a:gd name="connsiteY2" fmla="*/ 1134807 h 1134807"/>
                <a:gd name="connsiteX0" fmla="*/ 0 w 2794820"/>
                <a:gd name="connsiteY0" fmla="*/ 0 h 1046317"/>
                <a:gd name="connsiteX1" fmla="*/ 1335549 w 2794820"/>
                <a:gd name="connsiteY1" fmla="*/ 714477 h 1046317"/>
                <a:gd name="connsiteX2" fmla="*/ 2794820 w 2794820"/>
                <a:gd name="connsiteY2" fmla="*/ 1046317 h 1046317"/>
                <a:gd name="connsiteX0" fmla="*/ 0 w 2794820"/>
                <a:gd name="connsiteY0" fmla="*/ 0 h 1046317"/>
                <a:gd name="connsiteX1" fmla="*/ 338396 w 2794820"/>
                <a:gd name="connsiteY1" fmla="*/ 157610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23647 w 2794820"/>
                <a:gd name="connsiteY1" fmla="*/ 265449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23647 w 2794820"/>
                <a:gd name="connsiteY1" fmla="*/ 265449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39015 w 2794820"/>
                <a:gd name="connsiteY1" fmla="*/ 287923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  <a:gd name="connsiteX0" fmla="*/ 0 w 2794820"/>
                <a:gd name="connsiteY0" fmla="*/ 0 h 1046317"/>
                <a:gd name="connsiteX1" fmla="*/ 339015 w 2794820"/>
                <a:gd name="connsiteY1" fmla="*/ 287923 h 1046317"/>
                <a:gd name="connsiteX2" fmla="*/ 1335549 w 2794820"/>
                <a:gd name="connsiteY2" fmla="*/ 714477 h 1046317"/>
                <a:gd name="connsiteX3" fmla="*/ 2794820 w 2794820"/>
                <a:gd name="connsiteY3" fmla="*/ 1046317 h 10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4820" h="1046317">
                  <a:moveTo>
                    <a:pt x="0" y="0"/>
                  </a:moveTo>
                  <a:cubicBezTo>
                    <a:pt x="56399" y="26268"/>
                    <a:pt x="-21889" y="62092"/>
                    <a:pt x="339015" y="287923"/>
                  </a:cubicBezTo>
                  <a:cubicBezTo>
                    <a:pt x="694343" y="493274"/>
                    <a:pt x="926248" y="588078"/>
                    <a:pt x="1335549" y="714477"/>
                  </a:cubicBezTo>
                  <a:cubicBezTo>
                    <a:pt x="1744850" y="840876"/>
                    <a:pt x="2794820" y="1046317"/>
                    <a:pt x="2794820" y="1046317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 rot="16200000">
              <a:off x="9386260" y="3549487"/>
              <a:ext cx="144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DIGITAL SUCCESS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5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LEVERAGE ”MODE 2” IT MODEL TO BECOME A DITIGAL BUSINESS SPRINTER</a:t>
            </a:r>
            <a:endParaRPr lang="fi-FI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/>
              <a:t>Misplaced</a:t>
            </a:r>
            <a:r>
              <a:rPr lang="fi-FI" dirty="0"/>
              <a:t> </a:t>
            </a:r>
            <a:r>
              <a:rPr lang="fi-FI" dirty="0" err="1" smtClean="0"/>
              <a:t>investments</a:t>
            </a:r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4484" y="1866788"/>
            <a:ext cx="7592319" cy="47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CASE</a:t>
            </a:r>
            <a:r>
              <a:rPr lang="fi-FI" smtClean="0"/>
              <a:t>: </a:t>
            </a:r>
            <a:r>
              <a:rPr lang="fi-FI" smtClean="0"/>
              <a:t>LASSILA &amp; TIKANOJA RAKSANAPPI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L&amp;T </a:t>
            </a:r>
            <a:r>
              <a:rPr lang="fi-FI" dirty="0" err="1" smtClean="0"/>
              <a:t>formed</a:t>
            </a:r>
            <a:r>
              <a:rPr lang="fi-FI" dirty="0" smtClean="0"/>
              <a:t> a </a:t>
            </a:r>
            <a:r>
              <a:rPr lang="fi-FI" dirty="0" err="1" smtClean="0"/>
              <a:t>new</a:t>
            </a:r>
            <a:r>
              <a:rPr lang="fi-FI" dirty="0" smtClean="0"/>
              <a:t> ”Digital business” team to </a:t>
            </a:r>
            <a:r>
              <a:rPr lang="fi-FI" dirty="0" err="1" smtClean="0"/>
              <a:t>ramp-up</a:t>
            </a:r>
            <a:r>
              <a:rPr lang="fi-FI" dirty="0" smtClean="0"/>
              <a:t> </a:t>
            </a:r>
            <a:r>
              <a:rPr lang="fi-FI" dirty="0" err="1" smtClean="0"/>
              <a:t>their</a:t>
            </a:r>
            <a:r>
              <a:rPr lang="fi-FI" dirty="0" smtClean="0"/>
              <a:t> </a:t>
            </a:r>
            <a:r>
              <a:rPr lang="fi-FI" dirty="0" err="1" smtClean="0"/>
              <a:t>digital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r>
              <a:rPr lang="fi-FI" dirty="0" err="1" smtClean="0"/>
              <a:t>offering</a:t>
            </a:r>
            <a:r>
              <a:rPr lang="fi-FI" dirty="0" smtClean="0"/>
              <a:t>.</a:t>
            </a:r>
            <a:endParaRPr lang="fi-FI" dirty="0"/>
          </a:p>
          <a:p>
            <a:r>
              <a:rPr lang="fi-FI" dirty="0" smtClean="0"/>
              <a:t>Raksanappi </a:t>
            </a:r>
            <a:r>
              <a:rPr lang="fi-FI" dirty="0" err="1" smtClean="0"/>
              <a:t>was</a:t>
            </a:r>
            <a:r>
              <a:rPr lang="fi-FI" dirty="0" smtClean="0"/>
              <a:t> </a:t>
            </a:r>
            <a:r>
              <a:rPr lang="fi-FI" dirty="0" err="1" smtClean="0"/>
              <a:t>designed</a:t>
            </a:r>
            <a:r>
              <a:rPr lang="fi-FI" dirty="0" smtClean="0"/>
              <a:t>, </a:t>
            </a:r>
            <a:r>
              <a:rPr lang="fi-FI" dirty="0" err="1" smtClean="0"/>
              <a:t>validated</a:t>
            </a:r>
            <a:r>
              <a:rPr lang="fi-FI" dirty="0" smtClean="0"/>
              <a:t> and </a:t>
            </a:r>
            <a:r>
              <a:rPr lang="fi-FI" dirty="0" err="1" smtClean="0"/>
              <a:t>designed</a:t>
            </a:r>
            <a:r>
              <a:rPr lang="fi-FI" dirty="0" smtClean="0"/>
              <a:t> </a:t>
            </a:r>
            <a:r>
              <a:rPr lang="fi-FI" dirty="0" err="1" smtClean="0"/>
              <a:t>using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5-day design </a:t>
            </a:r>
            <a:r>
              <a:rPr lang="fi-FI" dirty="0" err="1" smtClean="0"/>
              <a:t>sprint</a:t>
            </a:r>
            <a:r>
              <a:rPr lang="fi-FI" dirty="0" smtClean="0"/>
              <a:t> </a:t>
            </a:r>
            <a:r>
              <a:rPr lang="fi-FI" dirty="0" err="1" smtClean="0"/>
              <a:t>methodology</a:t>
            </a:r>
            <a:r>
              <a:rPr lang="fi-FI" dirty="0" smtClean="0"/>
              <a:t> (</a:t>
            </a:r>
            <a:r>
              <a:rPr lang="fi-FI" dirty="0" err="1" smtClean="0"/>
              <a:t>developed</a:t>
            </a:r>
            <a:r>
              <a:rPr lang="fi-FI" dirty="0" smtClean="0"/>
              <a:t> </a:t>
            </a:r>
            <a:r>
              <a:rPr lang="fi-FI" dirty="0" err="1" smtClean="0"/>
              <a:t>by</a:t>
            </a:r>
            <a:r>
              <a:rPr lang="fi-FI" dirty="0" smtClean="0"/>
              <a:t> Google).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/>
              <a:t>Unknown </a:t>
            </a:r>
            <a:r>
              <a:rPr lang="fi-FI" dirty="0" err="1"/>
              <a:t>territory</a:t>
            </a:r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0" y="1561988"/>
            <a:ext cx="2351062" cy="440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492562" y="1516665"/>
            <a:ext cx="9360000" cy="3633900"/>
          </a:xfrm>
        </p:spPr>
        <p:txBody>
          <a:bodyPr>
            <a:normAutofit/>
          </a:bodyPr>
          <a:lstStyle/>
          <a:p>
            <a:pPr algn="ctr"/>
            <a:endParaRPr lang="fi-FI" sz="3200" b="1" dirty="0" smtClean="0"/>
          </a:p>
          <a:p>
            <a:pPr algn="ctr"/>
            <a:endParaRPr lang="fi-FI" sz="3200" b="1" dirty="0"/>
          </a:p>
          <a:p>
            <a:pPr algn="ctr"/>
            <a:r>
              <a:rPr lang="fi-FI" sz="3200" b="1" dirty="0" smtClean="0"/>
              <a:t>”TO MAKE 4 GAMES, </a:t>
            </a:r>
          </a:p>
          <a:p>
            <a:pPr algn="ctr"/>
            <a:r>
              <a:rPr lang="fi-FI" sz="3200" b="1" dirty="0" smtClean="0"/>
              <a:t>WE KILLED 14”</a:t>
            </a:r>
          </a:p>
          <a:p>
            <a:pPr algn="ctr"/>
            <a:endParaRPr lang="fi-FI" dirty="0" smtClean="0"/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Source</a:t>
            </a:r>
            <a:r>
              <a:rPr lang="fi-FI" dirty="0" smtClean="0"/>
              <a:t>: video at </a:t>
            </a:r>
            <a:r>
              <a:rPr lang="fi-FI" dirty="0" smtClean="0">
                <a:hlinkClick r:id="rId2"/>
              </a:rPr>
              <a:t>http</a:t>
            </a:r>
            <a:r>
              <a:rPr lang="fi-FI" dirty="0">
                <a:hlinkClick r:id="rId2"/>
              </a:rPr>
              <a:t>://</a:t>
            </a:r>
            <a:r>
              <a:rPr lang="fi-FI" dirty="0" smtClean="0">
                <a:hlinkClick r:id="rId2"/>
              </a:rPr>
              <a:t>supercell.com/en/our-story</a:t>
            </a:r>
            <a:r>
              <a:rPr lang="fi-FI" dirty="0" smtClean="0"/>
              <a:t>/)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5585" y="1301041"/>
            <a:ext cx="1373323" cy="111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467066" y="993250"/>
            <a:ext cx="4744278" cy="42009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SC5 BRIEFLY</a:t>
            </a:r>
            <a:endParaRPr lang="fi-FI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 smtClean="0"/>
              <a:t>Introducing</a:t>
            </a: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620" y="1828492"/>
            <a:ext cx="599371" cy="410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754" y="1834884"/>
            <a:ext cx="520506" cy="433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5198" y="1905861"/>
            <a:ext cx="615144" cy="362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3501" y="2344074"/>
            <a:ext cx="164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>
                <a:latin typeface="+mj-lt"/>
              </a:rPr>
              <a:t>CLOUD SOLUTIONS</a:t>
            </a:r>
            <a:endParaRPr lang="fi-FI" sz="1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48955" y="2344073"/>
            <a:ext cx="164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>
                <a:latin typeface="+mj-lt"/>
              </a:rPr>
              <a:t>BUSINESS APPLICATIONS</a:t>
            </a:r>
            <a:endParaRPr lang="fi-FI" sz="1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3906" y="2344073"/>
            <a:ext cx="164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>
                <a:latin typeface="+mj-lt"/>
              </a:rPr>
              <a:t>DIGITAL</a:t>
            </a:r>
          </a:p>
          <a:p>
            <a:pPr algn="ctr"/>
            <a:r>
              <a:rPr lang="fi-FI" sz="1400" dirty="0" smtClean="0">
                <a:latin typeface="+mj-lt"/>
              </a:rPr>
              <a:t>DESIGN</a:t>
            </a:r>
            <a:endParaRPr lang="fi-FI" sz="1400" dirty="0">
              <a:latin typeface="+mj-lt"/>
            </a:endParaRPr>
          </a:p>
        </p:txBody>
      </p:sp>
      <p:pic>
        <p:nvPicPr>
          <p:cNvPr id="11" name="Shape 13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1" t="27022" r="27744" b="34248"/>
          <a:stretch/>
        </p:blipFill>
        <p:spPr>
          <a:xfrm>
            <a:off x="6972983" y="1225676"/>
            <a:ext cx="850488" cy="71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1059" y="2339670"/>
            <a:ext cx="1703186" cy="386497"/>
          </a:xfrm>
          <a:prstGeom prst="rect">
            <a:avLst/>
          </a:prstGeom>
        </p:spPr>
      </p:pic>
      <p:pic>
        <p:nvPicPr>
          <p:cNvPr id="13" name="Shape 13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8921" y="1233897"/>
            <a:ext cx="847462" cy="68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L&amp;T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658" y="5058099"/>
            <a:ext cx="750245" cy="3985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556" y="3112327"/>
            <a:ext cx="1289343" cy="736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275" y="2020949"/>
            <a:ext cx="1025699" cy="1025699"/>
          </a:xfrm>
          <a:prstGeom prst="rect">
            <a:avLst/>
          </a:prstGeom>
        </p:spPr>
      </p:pic>
      <p:pic>
        <p:nvPicPr>
          <p:cNvPr id="19" name="Picture 18" descr="wärtsilä_logo.jpe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5117" y="4198102"/>
            <a:ext cx="915070" cy="641915"/>
          </a:xfrm>
          <a:prstGeom prst="rect">
            <a:avLst/>
          </a:prstGeom>
        </p:spPr>
      </p:pic>
      <p:pic>
        <p:nvPicPr>
          <p:cNvPr id="20" name="Shape 139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4028" y="3254321"/>
            <a:ext cx="957249" cy="35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0156" y="1205859"/>
            <a:ext cx="739937" cy="7399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2875" y="2368676"/>
            <a:ext cx="1130704" cy="369141"/>
          </a:xfrm>
          <a:prstGeom prst="rect">
            <a:avLst/>
          </a:prstGeom>
        </p:spPr>
      </p:pic>
      <p:pic>
        <p:nvPicPr>
          <p:cNvPr id="23" name="Shape 141"/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1957" y="4380845"/>
            <a:ext cx="1416335" cy="30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135"/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658" y="4439182"/>
            <a:ext cx="1139139" cy="1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604920" y="3252535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10</a:t>
            </a:r>
            <a:r>
              <a:rPr lang="fi-FI" sz="1400" b="1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pPr algn="ctr"/>
            <a:r>
              <a:rPr lang="fi-FI" sz="1400" dirty="0" smtClean="0">
                <a:solidFill>
                  <a:schemeClr val="tx1"/>
                </a:solidFill>
                <a:latin typeface="+mj-lt"/>
              </a:rPr>
              <a:t>YRS</a:t>
            </a:r>
            <a:endParaRPr lang="fi-FI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089818" y="3252535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60+</a:t>
            </a:r>
            <a:r>
              <a:rPr lang="fi-FI" sz="16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fi-FI" sz="1400" dirty="0" smtClean="0">
                <a:solidFill>
                  <a:schemeClr val="tx1"/>
                </a:solidFill>
                <a:latin typeface="+mj-lt"/>
              </a:rPr>
              <a:t>CUSTOMERS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6040" y="3254950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200+ </a:t>
            </a:r>
            <a:r>
              <a:rPr lang="fi-FI" sz="1400" dirty="0" smtClean="0">
                <a:solidFill>
                  <a:schemeClr val="tx1"/>
                </a:solidFill>
                <a:latin typeface="+mj-lt"/>
              </a:rPr>
              <a:t>PROJECTS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76605" y="4501080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HEL</a:t>
            </a:r>
            <a:endParaRPr lang="fi-FI" sz="1600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JKL</a:t>
            </a:r>
            <a:endParaRPr lang="fi-FI" sz="28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03944" y="4501080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65</a:t>
            </a:r>
          </a:p>
          <a:p>
            <a:pPr algn="ctr"/>
            <a:r>
              <a:rPr lang="fi-FI" sz="1400" dirty="0" smtClean="0">
                <a:solidFill>
                  <a:schemeClr val="tx1"/>
                </a:solidFill>
                <a:latin typeface="+mj-lt"/>
              </a:rPr>
              <a:t>HACKERS</a:t>
            </a:r>
          </a:p>
          <a:p>
            <a:pPr algn="ctr"/>
            <a:r>
              <a:rPr lang="fi-FI" sz="1400" dirty="0" smtClean="0">
                <a:solidFill>
                  <a:schemeClr val="tx1"/>
                </a:solidFill>
                <a:latin typeface="+mj-lt"/>
              </a:rPr>
              <a:t>DESIGNERS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76040" y="4503495"/>
            <a:ext cx="1396188" cy="1147314"/>
          </a:xfrm>
          <a:prstGeom prst="rect">
            <a:avLst/>
          </a:prstGeom>
          <a:noFill/>
          <a:ln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 smtClean="0">
                <a:solidFill>
                  <a:schemeClr val="tx1"/>
                </a:solidFill>
                <a:latin typeface="+mj-lt"/>
              </a:rPr>
              <a:t>6</a:t>
            </a:r>
          </a:p>
          <a:p>
            <a:pPr algn="ctr"/>
            <a:r>
              <a:rPr lang="fi-FI" sz="1400" dirty="0" smtClean="0">
                <a:solidFill>
                  <a:schemeClr val="tx1"/>
                </a:solidFill>
                <a:latin typeface="+mj-lt"/>
              </a:rPr>
              <a:t>MEUR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0953" y="5120336"/>
            <a:ext cx="1795998" cy="772280"/>
          </a:xfrm>
          <a:prstGeom prst="rect">
            <a:avLst/>
          </a:prstGeom>
        </p:spPr>
      </p:pic>
      <p:pic>
        <p:nvPicPr>
          <p:cNvPr id="33" name="Shape 129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7828" y="3147599"/>
            <a:ext cx="622904" cy="625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8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Mikael.puittinen@sc5.io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mpuittinen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60D084-75C4-F642-B2E6-5F843FC67A1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DIGITALIZATION CHALLENGES</a:t>
            </a:r>
            <a:endParaRPr lang="fi-FI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60D084-75C4-F642-B2E6-5F843FC67A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Digitalization is A great opportunity </a:t>
            </a:r>
            <a:br>
              <a:rPr lang="en-US" dirty="0" smtClean="0"/>
            </a:br>
            <a:r>
              <a:rPr lang="en-US" dirty="0" smtClean="0"/>
              <a:t>AIM HIGH TO FULLY LEVERAGE IT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Cost cuts are too often seen as the main advantage of digitalization.</a:t>
            </a:r>
          </a:p>
          <a:p>
            <a:r>
              <a:rPr lang="en-US" dirty="0" smtClean="0"/>
              <a:t>The true winners of digitalization are companies that leverage the digital opportunity to generate new business with new services and / or customers.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Unknown </a:t>
            </a:r>
            <a:r>
              <a:rPr lang="fi-FI" dirty="0" err="1" smtClean="0"/>
              <a:t>territory</a:t>
            </a:r>
            <a:endParaRPr lang="fi-FI" dirty="0"/>
          </a:p>
        </p:txBody>
      </p:sp>
      <p:sp>
        <p:nvSpPr>
          <p:cNvPr id="5" name="TextBox 4"/>
          <p:cNvSpPr txBox="1"/>
          <p:nvPr/>
        </p:nvSpPr>
        <p:spPr>
          <a:xfrm>
            <a:off x="5623923" y="2875077"/>
            <a:ext cx="537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i-FI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8" name="Group 17"/>
          <p:cNvGrpSpPr/>
          <p:nvPr/>
        </p:nvGrpSpPr>
        <p:grpSpPr>
          <a:xfrm rot="19737164">
            <a:off x="6371695" y="2562568"/>
            <a:ext cx="4455737" cy="3315216"/>
            <a:chOff x="6451601" y="2055700"/>
            <a:chExt cx="4455737" cy="3542828"/>
          </a:xfrm>
        </p:grpSpPr>
        <p:sp>
          <p:nvSpPr>
            <p:cNvPr id="6" name="Rectangle 5"/>
            <p:cNvSpPr/>
            <p:nvPr/>
          </p:nvSpPr>
          <p:spPr>
            <a:xfrm>
              <a:off x="6451601" y="2946054"/>
              <a:ext cx="2140905" cy="1760423"/>
            </a:xfrm>
            <a:prstGeom prst="rect">
              <a:avLst/>
            </a:prstGeom>
            <a:solidFill>
              <a:srgbClr val="327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entagon 6"/>
            <p:cNvSpPr/>
            <p:nvPr/>
          </p:nvSpPr>
          <p:spPr>
            <a:xfrm flipH="1">
              <a:off x="7608451" y="2946054"/>
              <a:ext cx="998897" cy="1760423"/>
            </a:xfrm>
            <a:prstGeom prst="homePlate">
              <a:avLst>
                <a:gd name="adj" fmla="val 2281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dirty="0" smtClean="0">
                  <a:solidFill>
                    <a:schemeClr val="bg1"/>
                  </a:solidFill>
                  <a:latin typeface="+mj-lt"/>
                </a:rPr>
                <a:t>COST</a:t>
              </a:r>
            </a:p>
            <a:p>
              <a:pPr algn="ctr"/>
              <a:r>
                <a:rPr lang="fi-FI" dirty="0" smtClean="0">
                  <a:solidFill>
                    <a:schemeClr val="bg1"/>
                  </a:solidFill>
                  <a:latin typeface="+mj-lt"/>
                </a:rPr>
                <a:t>CUTS</a:t>
              </a:r>
              <a:endParaRPr lang="fi-FI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695860" y="2055700"/>
              <a:ext cx="2211478" cy="3542828"/>
            </a:xfrm>
            <a:prstGeom prst="rightArrow">
              <a:avLst>
                <a:gd name="adj1" fmla="val 50000"/>
                <a:gd name="adj2" fmla="val 2432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i-FI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fi-FI" dirty="0" smtClean="0">
                  <a:solidFill>
                    <a:schemeClr val="bg1"/>
                  </a:solidFill>
                  <a:latin typeface="+mj-lt"/>
                </a:rPr>
                <a:t>  NEW </a:t>
              </a:r>
            </a:p>
            <a:p>
              <a:r>
                <a:rPr lang="fi-FI" dirty="0" smtClean="0">
                  <a:solidFill>
                    <a:schemeClr val="bg1"/>
                  </a:solidFill>
                  <a:latin typeface="+mj-lt"/>
                </a:rPr>
                <a:t>BUSINESS</a:t>
              </a:r>
              <a:endParaRPr lang="fi-FI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171176" y="2636727"/>
              <a:ext cx="50800" cy="2277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298977" y="2707503"/>
              <a:ext cx="50800" cy="22779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</p:grpSp>
    </p:spTree>
    <p:extLst>
      <p:ext uri="{BB962C8B-B14F-4D97-AF65-F5344CB8AC3E}">
        <p14:creationId xmlns:p14="http://schemas.microsoft.com/office/powerpoint/2010/main" val="17956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Digitalization is A great </a:t>
            </a:r>
            <a:r>
              <a:rPr lang="en-US" dirty="0" smtClean="0"/>
              <a:t>opportunity</a:t>
            </a:r>
            <a:br>
              <a:rPr lang="en-US" dirty="0" smtClean="0"/>
            </a:br>
            <a:r>
              <a:rPr lang="en-US" dirty="0" smtClean="0"/>
              <a:t>AND IT REQUIRES NEW WAYS OF THINKING 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Majority</a:t>
            </a:r>
            <a:r>
              <a:rPr lang="fi-FI" dirty="0" smtClean="0"/>
              <a:t> of </a:t>
            </a:r>
            <a:r>
              <a:rPr lang="fi-FI" dirty="0" err="1" smtClean="0"/>
              <a:t>companies</a:t>
            </a:r>
            <a:r>
              <a:rPr lang="fi-FI" dirty="0" smtClean="0"/>
              <a:t> </a:t>
            </a:r>
            <a:r>
              <a:rPr lang="fi-FI" dirty="0" err="1" smtClean="0"/>
              <a:t>going</a:t>
            </a:r>
            <a:r>
              <a:rPr lang="fi-FI" dirty="0" smtClean="0"/>
              <a:t> </a:t>
            </a:r>
            <a:r>
              <a:rPr lang="fi-FI" dirty="0" err="1" smtClean="0"/>
              <a:t>digital</a:t>
            </a:r>
            <a:r>
              <a:rPr lang="fi-FI" dirty="0" smtClean="0"/>
              <a:t>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from</a:t>
            </a:r>
            <a:r>
              <a:rPr lang="fi-FI" dirty="0" smtClean="0"/>
              <a:t> </a:t>
            </a:r>
            <a:r>
              <a:rPr lang="fi-FI" dirty="0" err="1" smtClean="0"/>
              <a:t>traditional</a:t>
            </a:r>
            <a:r>
              <a:rPr lang="fi-FI" dirty="0" smtClean="0"/>
              <a:t> business. </a:t>
            </a:r>
          </a:p>
          <a:p>
            <a:r>
              <a:rPr lang="fi-FI" dirty="0" smtClean="0"/>
              <a:t>IT know-how is </a:t>
            </a:r>
            <a:r>
              <a:rPr lang="fi-FI" dirty="0" err="1" smtClean="0"/>
              <a:t>focused</a:t>
            </a:r>
            <a:r>
              <a:rPr lang="fi-FI" dirty="0" smtClean="0"/>
              <a:t> on </a:t>
            </a:r>
            <a:r>
              <a:rPr lang="fi-FI" dirty="0" err="1" smtClean="0"/>
              <a:t>operations</a:t>
            </a:r>
            <a:r>
              <a:rPr lang="fi-FI" dirty="0" smtClean="0"/>
              <a:t> of </a:t>
            </a:r>
            <a:r>
              <a:rPr lang="fi-FI" dirty="0" err="1" smtClean="0"/>
              <a:t>internal</a:t>
            </a:r>
            <a:r>
              <a:rPr lang="fi-FI" dirty="0" smtClean="0"/>
              <a:t> business </a:t>
            </a:r>
            <a:r>
              <a:rPr lang="fi-FI" dirty="0" err="1" smtClean="0"/>
              <a:t>applications</a:t>
            </a:r>
            <a:r>
              <a:rPr lang="fi-FI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Digitalization</a:t>
            </a:r>
            <a:r>
              <a:rPr lang="fi-FI" dirty="0"/>
              <a:t> </a:t>
            </a:r>
            <a:r>
              <a:rPr lang="fi-FI" dirty="0" err="1"/>
              <a:t>challenge</a:t>
            </a:r>
            <a:r>
              <a:rPr lang="fi-FI" dirty="0"/>
              <a:t>: Unknown </a:t>
            </a:r>
            <a:r>
              <a:rPr lang="fi-FI" dirty="0" err="1" smtClean="0"/>
              <a:t>territory</a:t>
            </a:r>
            <a:endParaRPr lang="fi-FI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8" b="-636"/>
          <a:stretch/>
        </p:blipFill>
        <p:spPr>
          <a:xfrm>
            <a:off x="6348248" y="2032324"/>
            <a:ext cx="4680000" cy="3633787"/>
          </a:xfrm>
        </p:spPr>
      </p:pic>
    </p:spTree>
    <p:extLst>
      <p:ext uri="{BB962C8B-B14F-4D97-AF65-F5344CB8AC3E}">
        <p14:creationId xmlns:p14="http://schemas.microsoft.com/office/powerpoint/2010/main" val="17699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RESOURCES ARE NOT FOCUSED ON CUSTOMER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Traditionally most of the investments on digital services has gone to things end-customers don’t see or care about.</a:t>
            </a:r>
          </a:p>
          <a:p>
            <a:r>
              <a:rPr lang="en-US" dirty="0" smtClean="0"/>
              <a:t>Procurement of / Development on traditional IT infrastructure is slow, i.e. in addition to funds, it also consumes time.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 smtClean="0"/>
              <a:t>Digitalization</a:t>
            </a:r>
            <a:r>
              <a:rPr lang="fi-FI" dirty="0" smtClean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 smtClean="0"/>
              <a:t>Misplaced</a:t>
            </a:r>
            <a:r>
              <a:rPr lang="fi-FI" dirty="0" smtClean="0"/>
              <a:t> </a:t>
            </a:r>
            <a:r>
              <a:rPr lang="fi-FI" dirty="0" err="1" smtClean="0"/>
              <a:t>investments</a:t>
            </a:r>
            <a:endParaRPr lang="fi-FI" dirty="0"/>
          </a:p>
        </p:txBody>
      </p:sp>
      <p:sp>
        <p:nvSpPr>
          <p:cNvPr id="9" name="Rounded Rectangle 8"/>
          <p:cNvSpPr/>
          <p:nvPr/>
        </p:nvSpPr>
        <p:spPr>
          <a:xfrm>
            <a:off x="6361743" y="5175932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HARDWARE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728139" y="5175932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VIRTUALIZATION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139" y="4685428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OPERATING SYSTEM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61743" y="4688244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NETWORKING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728139" y="3692817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MIDDLEWARE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61743" y="4193722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DATABASES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728139" y="4186808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STORAGE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728139" y="3189019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SCALABILITY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361743" y="3188478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FAULT TOLERANCE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361744" y="2689584"/>
            <a:ext cx="4652395" cy="3993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bg1"/>
                </a:solidFill>
                <a:latin typeface="+mj-lt"/>
              </a:rPr>
              <a:t>APPLICATION LOGIC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361743" y="2208293"/>
            <a:ext cx="4652396" cy="39936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bg1"/>
                </a:solidFill>
                <a:latin typeface="+mj-lt"/>
              </a:rPr>
              <a:t>USER INTERFACE</a:t>
            </a:r>
            <a:endParaRPr lang="fi-FI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361743" y="3695264"/>
            <a:ext cx="2286000" cy="399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smtClean="0">
                <a:solidFill>
                  <a:schemeClr val="accent1"/>
                </a:solidFill>
                <a:latin typeface="+mj-lt"/>
              </a:rPr>
              <a:t>IDENTITY MGMT</a:t>
            </a:r>
            <a:endParaRPr lang="fi-FI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 rot="20007306">
            <a:off x="10284114" y="2361501"/>
            <a:ext cx="417102" cy="461665"/>
          </a:xfrm>
          <a:prstGeom prst="rect">
            <a:avLst/>
          </a:prstGeom>
          <a:solidFill>
            <a:srgbClr val="FFFF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i-FI" sz="2400" dirty="0" smtClean="0">
                <a:latin typeface="+mj-lt"/>
              </a:rPr>
              <a:t>€</a:t>
            </a:r>
            <a:endParaRPr lang="fi-FI" sz="2400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 rot="20007306">
            <a:off x="8129135" y="4094105"/>
            <a:ext cx="1117614" cy="584775"/>
          </a:xfrm>
          <a:prstGeom prst="rect">
            <a:avLst/>
          </a:prstGeom>
          <a:solidFill>
            <a:srgbClr val="FFFF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i-FI" sz="3200" dirty="0" smtClean="0">
                <a:latin typeface="+mj-lt"/>
              </a:rPr>
              <a:t>€€€</a:t>
            </a:r>
            <a:endParaRPr lang="fi-FI" sz="32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91900" y="245110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20%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391900" y="42672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11028248" y="2131901"/>
            <a:ext cx="363652" cy="10332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>
            <a:off x="11028248" y="3186000"/>
            <a:ext cx="363652" cy="25035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1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Customer facing applications need to consume and produce data that is managed by your in house business applications.</a:t>
            </a:r>
          </a:p>
          <a:p>
            <a:r>
              <a:rPr lang="en-US" dirty="0"/>
              <a:t>However, development cycles for internal business applications is typically multiple months, which is too slow for end-customer facing service development.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89223" y="4010236"/>
            <a:ext cx="3055894" cy="116958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+mj-lt"/>
              </a:rPr>
              <a:t>INTERNAL APPLICATIONS</a:t>
            </a:r>
            <a:endParaRPr lang="fi-FI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033145" y="4008087"/>
            <a:ext cx="974396" cy="1183587"/>
            <a:chOff x="7591647" y="4617438"/>
            <a:chExt cx="974396" cy="969379"/>
          </a:xfrm>
        </p:grpSpPr>
        <p:sp>
          <p:nvSpPr>
            <p:cNvPr id="10" name="Curved Left Arrow 9"/>
            <p:cNvSpPr/>
            <p:nvPr/>
          </p:nvSpPr>
          <p:spPr>
            <a:xfrm rot="10800000">
              <a:off x="7591647" y="4617438"/>
              <a:ext cx="451124" cy="870098"/>
            </a:xfrm>
            <a:prstGeom prst="curvedLeftArrow">
              <a:avLst>
                <a:gd name="adj1" fmla="val 38800"/>
                <a:gd name="adj2" fmla="val 81189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  <p:sp>
          <p:nvSpPr>
            <p:cNvPr id="11" name="Curved Left Arrow 10"/>
            <p:cNvSpPr/>
            <p:nvPr/>
          </p:nvSpPr>
          <p:spPr>
            <a:xfrm>
              <a:off x="8114919" y="4716719"/>
              <a:ext cx="451124" cy="870098"/>
            </a:xfrm>
            <a:prstGeom prst="curvedLeftArrow">
              <a:avLst>
                <a:gd name="adj1" fmla="val 38800"/>
                <a:gd name="adj2" fmla="val 81189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chemeClr val="tx1"/>
                </a:solidFill>
              </a:endParaRPr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6789223" y="3106647"/>
            <a:ext cx="3055894" cy="81229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+mj-lt"/>
              </a:rPr>
              <a:t>EXTERNAL</a:t>
            </a:r>
          </a:p>
          <a:p>
            <a:pPr algn="ctr"/>
            <a:r>
              <a:rPr lang="fi-FI" dirty="0" smtClean="0">
                <a:latin typeface="+mj-lt"/>
              </a:rPr>
              <a:t>APPLICATIONS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029513" y="4430565"/>
            <a:ext cx="99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i="1" dirty="0" err="1" smtClean="0"/>
              <a:t>months</a:t>
            </a:r>
            <a:endParaRPr lang="fi-FI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LEGACY IT CANNOT RESPOND TO THE INNOVATION PACE REQUIRED BY CUSTOMERS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 smtClean="0"/>
              <a:t>Digitalization</a:t>
            </a:r>
            <a:r>
              <a:rPr lang="fi-FI" dirty="0" smtClean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</a:t>
            </a:r>
            <a:r>
              <a:rPr lang="fi-FI" dirty="0" err="1" smtClean="0"/>
              <a:t>Slow</a:t>
            </a:r>
            <a:r>
              <a:rPr lang="fi-FI" dirty="0" smtClean="0"/>
              <a:t> </a:t>
            </a:r>
            <a:r>
              <a:rPr lang="fi-FI" dirty="0" err="1" smtClean="0"/>
              <a:t>cycles</a:t>
            </a:r>
            <a:r>
              <a:rPr lang="fi-FI" dirty="0" smtClean="0"/>
              <a:t> for </a:t>
            </a:r>
            <a:r>
              <a:rPr lang="fi-FI" dirty="0" err="1" smtClean="0"/>
              <a:t>legacy</a:t>
            </a:r>
            <a:r>
              <a:rPr lang="fi-FI" dirty="0" smtClean="0"/>
              <a:t> IT </a:t>
            </a:r>
            <a:endParaRPr lang="fi-FI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004808" y="2942282"/>
            <a:ext cx="979985" cy="916467"/>
            <a:chOff x="7558985" y="2493856"/>
            <a:chExt cx="979985" cy="916467"/>
          </a:xfrm>
        </p:grpSpPr>
        <p:grpSp>
          <p:nvGrpSpPr>
            <p:cNvPr id="13" name="Group 12"/>
            <p:cNvGrpSpPr/>
            <p:nvPr/>
          </p:nvGrpSpPr>
          <p:grpSpPr>
            <a:xfrm>
              <a:off x="7558986" y="2496402"/>
              <a:ext cx="307709" cy="306125"/>
              <a:chOff x="7591647" y="4617438"/>
              <a:chExt cx="974396" cy="969379"/>
            </a:xfrm>
          </p:grpSpPr>
          <p:sp>
            <p:nvSpPr>
              <p:cNvPr id="38" name="Curved Left Arrow 37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urved Left Arrow 38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558986" y="2802527"/>
              <a:ext cx="307709" cy="306125"/>
              <a:chOff x="7591647" y="4617438"/>
              <a:chExt cx="974396" cy="969379"/>
            </a:xfrm>
          </p:grpSpPr>
          <p:sp>
            <p:nvSpPr>
              <p:cNvPr id="36" name="Curved Left Arrow 35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Curved Left Arrow 36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558985" y="3104198"/>
              <a:ext cx="307709" cy="306125"/>
              <a:chOff x="7591647" y="4617438"/>
              <a:chExt cx="974396" cy="969379"/>
            </a:xfrm>
          </p:grpSpPr>
          <p:sp>
            <p:nvSpPr>
              <p:cNvPr id="34" name="Curved Left Arrow 33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urved Left Arrow 34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889477" y="2493856"/>
              <a:ext cx="307709" cy="306125"/>
              <a:chOff x="7591647" y="4617438"/>
              <a:chExt cx="974396" cy="969379"/>
            </a:xfrm>
          </p:grpSpPr>
          <p:sp>
            <p:nvSpPr>
              <p:cNvPr id="32" name="Curved Left Arrow 31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urved Left Arrow 32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889477" y="2799981"/>
              <a:ext cx="307709" cy="306125"/>
              <a:chOff x="7591647" y="4617438"/>
              <a:chExt cx="974396" cy="969379"/>
            </a:xfrm>
          </p:grpSpPr>
          <p:sp>
            <p:nvSpPr>
              <p:cNvPr id="30" name="Curved Left Arrow 29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urved Left Arrow 30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889476" y="3101652"/>
              <a:ext cx="307709" cy="306125"/>
              <a:chOff x="7591647" y="4617438"/>
              <a:chExt cx="974396" cy="969379"/>
            </a:xfrm>
          </p:grpSpPr>
          <p:sp>
            <p:nvSpPr>
              <p:cNvPr id="28" name="Curved Left Arrow 27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urved Left Arrow 28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231261" y="2494271"/>
              <a:ext cx="307709" cy="306125"/>
              <a:chOff x="7591647" y="4617438"/>
              <a:chExt cx="974396" cy="969377"/>
            </a:xfrm>
          </p:grpSpPr>
          <p:sp>
            <p:nvSpPr>
              <p:cNvPr id="26" name="Curved Left Arrow 25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urved Left Arrow 26"/>
              <p:cNvSpPr/>
              <p:nvPr/>
            </p:nvSpPr>
            <p:spPr>
              <a:xfrm>
                <a:off x="8114917" y="4716717"/>
                <a:ext cx="451126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231261" y="2800394"/>
              <a:ext cx="307709" cy="306125"/>
              <a:chOff x="7591647" y="4617438"/>
              <a:chExt cx="974396" cy="969379"/>
            </a:xfrm>
          </p:grpSpPr>
          <p:sp>
            <p:nvSpPr>
              <p:cNvPr id="24" name="Curved Left Arrow 23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Left Arrow 24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231260" y="3102065"/>
              <a:ext cx="307709" cy="306125"/>
              <a:chOff x="7591647" y="4617438"/>
              <a:chExt cx="974396" cy="969379"/>
            </a:xfrm>
          </p:grpSpPr>
          <p:sp>
            <p:nvSpPr>
              <p:cNvPr id="22" name="Curved Left Arrow 21"/>
              <p:cNvSpPr/>
              <p:nvPr/>
            </p:nvSpPr>
            <p:spPr>
              <a:xfrm rot="10800000">
                <a:off x="7591647" y="4617438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urved Left Arrow 22"/>
              <p:cNvSpPr/>
              <p:nvPr/>
            </p:nvSpPr>
            <p:spPr>
              <a:xfrm>
                <a:off x="8114919" y="4716719"/>
                <a:ext cx="451124" cy="870098"/>
              </a:xfrm>
              <a:prstGeom prst="curvedLeftArrow">
                <a:avLst>
                  <a:gd name="adj1" fmla="val 38800"/>
                  <a:gd name="adj2" fmla="val 81189"/>
                  <a:gd name="adj3" fmla="val 25000"/>
                </a:avLst>
              </a:prstGeom>
              <a:solidFill>
                <a:schemeClr val="bg2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TextBox 40"/>
          <p:cNvSpPr txBox="1"/>
          <p:nvPr/>
        </p:nvSpPr>
        <p:spPr>
          <a:xfrm>
            <a:off x="10154986" y="2557957"/>
            <a:ext cx="68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i="1" dirty="0" err="1" smtClean="0"/>
              <a:t>days</a:t>
            </a:r>
            <a:endParaRPr lang="fi-FI" i="1" dirty="0"/>
          </a:p>
        </p:txBody>
      </p:sp>
    </p:spTree>
    <p:extLst>
      <p:ext uri="{BB962C8B-B14F-4D97-AF65-F5344CB8AC3E}">
        <p14:creationId xmlns:p14="http://schemas.microsoft.com/office/powerpoint/2010/main" val="96238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/>
          <p:cNvSpPr/>
          <p:nvPr/>
        </p:nvSpPr>
        <p:spPr>
          <a:xfrm>
            <a:off x="8878957" y="3999405"/>
            <a:ext cx="1671007" cy="1394230"/>
          </a:xfrm>
          <a:prstGeom prst="cloud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solidFill>
                  <a:srgbClr val="C00000"/>
                </a:solidFill>
                <a:latin typeface="+mj-lt"/>
              </a:rPr>
              <a:t>3rd PARTY APP</a:t>
            </a:r>
            <a:endParaRPr lang="fi-FI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NEW WAYS TO INTERACT WITH SERVICES ARE EMERGING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addition of traditional (web) user interfaces, new ways of interacting with services are emerging (devices, </a:t>
            </a:r>
            <a:r>
              <a:rPr lang="en-US" dirty="0" err="1" smtClean="0"/>
              <a:t>wearables</a:t>
            </a:r>
            <a:r>
              <a:rPr lang="en-US" dirty="0" smtClean="0"/>
              <a:t>, bots, integrations with other services, …).</a:t>
            </a:r>
          </a:p>
          <a:p>
            <a:r>
              <a:rPr lang="en-US" dirty="0" smtClean="0"/>
              <a:t>Solutions that are tightly coupled with their web user interface are difficult to adapt to alternative user experiences.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 smtClean="0"/>
              <a:t>Digitalization</a:t>
            </a:r>
            <a:r>
              <a:rPr lang="fi-FI" dirty="0" smtClean="0"/>
              <a:t> </a:t>
            </a:r>
            <a:r>
              <a:rPr lang="fi-FI" dirty="0" err="1" smtClean="0"/>
              <a:t>challenge</a:t>
            </a:r>
            <a:r>
              <a:rPr lang="fi-FI" dirty="0" smtClean="0"/>
              <a:t>: New </a:t>
            </a:r>
            <a:r>
              <a:rPr lang="fi-FI" dirty="0" err="1" smtClean="0"/>
              <a:t>user</a:t>
            </a:r>
            <a:r>
              <a:rPr lang="fi-FI" dirty="0" smtClean="0"/>
              <a:t> </a:t>
            </a:r>
            <a:r>
              <a:rPr lang="fi-FI" dirty="0" err="1" smtClean="0"/>
              <a:t>interfaces</a:t>
            </a:r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892" y="2255006"/>
            <a:ext cx="1469587" cy="146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1200" y="2207084"/>
            <a:ext cx="1311741" cy="13117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15470" y="4043854"/>
            <a:ext cx="1223009" cy="12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HOW TO TACKLE THE DIGITALIZATION CHALLENGE</a:t>
            </a:r>
            <a:endParaRPr lang="fi-FI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160D084-75C4-F642-B2E6-5F843FC67A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5_2016_title">
  <a:themeElements>
    <a:clrScheme name="SC5 Brand 2016 alfa">
      <a:dk1>
        <a:srgbClr val="000000"/>
      </a:dk1>
      <a:lt1>
        <a:srgbClr val="FFFFFF"/>
      </a:lt1>
      <a:dk2>
        <a:srgbClr val="1E1E28"/>
      </a:dk2>
      <a:lt2>
        <a:srgbClr val="F5F5F4"/>
      </a:lt2>
      <a:accent1>
        <a:srgbClr val="FF2837"/>
      </a:accent1>
      <a:accent2>
        <a:srgbClr val="31727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28"/>
      </a:hlink>
      <a:folHlink>
        <a:srgbClr val="3C3C50"/>
      </a:folHlink>
    </a:clrScheme>
    <a:fontScheme name="SC5-fonts-2016">
      <a:majorFont>
        <a:latin typeface="Gotham Rnd SSm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06B9C8F-C569-C842-BFFA-31106A13ED2D}" vid="{24502F83-6CCD-C541-A278-485FE8AC3348}"/>
    </a:ext>
  </a:extLst>
</a:theme>
</file>

<file path=ppt/theme/theme2.xml><?xml version="1.0" encoding="utf-8"?>
<a:theme xmlns:a="http://schemas.openxmlformats.org/drawingml/2006/main" name="SC5 Brand 2016 Content">
  <a:themeElements>
    <a:clrScheme name="SC5 Brand 2016 alfa">
      <a:dk1>
        <a:srgbClr val="000000"/>
      </a:dk1>
      <a:lt1>
        <a:srgbClr val="FFFFFF"/>
      </a:lt1>
      <a:dk2>
        <a:srgbClr val="1E1E28"/>
      </a:dk2>
      <a:lt2>
        <a:srgbClr val="F5F5F4"/>
      </a:lt2>
      <a:accent1>
        <a:srgbClr val="FF2837"/>
      </a:accent1>
      <a:accent2>
        <a:srgbClr val="31727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28"/>
      </a:hlink>
      <a:folHlink>
        <a:srgbClr val="3C3C50"/>
      </a:folHlink>
    </a:clrScheme>
    <a:fontScheme name="SC5-fonts-2016">
      <a:majorFont>
        <a:latin typeface="Gotham Rnd SSm Medium"/>
        <a:ea typeface=""/>
        <a:cs typeface=""/>
      </a:majorFont>
      <a:minorFont>
        <a:latin typeface="Lo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A06B9C8F-C569-C842-BFFA-31106A13ED2D}" vid="{7ACDD88D-AFB3-2E42-9C38-530BEA93E4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SC5_PPT_template_2016_LL_RC2</Template>
  <TotalTime>7146</TotalTime>
  <Words>858</Words>
  <Application>Microsoft Macintosh PowerPoint</Application>
  <PresentationFormat>Widescreen</PresentationFormat>
  <Paragraphs>160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Gotham Rnd SSm Book</vt:lpstr>
      <vt:lpstr>Gotham Rnd SSm Medium</vt:lpstr>
      <vt:lpstr>Lora</vt:lpstr>
      <vt:lpstr>Arial</vt:lpstr>
      <vt:lpstr>SC5_2016_title</vt:lpstr>
      <vt:lpstr>SC5 Brand 2016 Content</vt:lpstr>
      <vt:lpstr>LEVERAGING CLOUD AND APIS as a platform for innovation</vt:lpstr>
      <vt:lpstr>SC5 BRIEFLY</vt:lpstr>
      <vt:lpstr>DIGITALIZATION CHALLENGES</vt:lpstr>
      <vt:lpstr>Digitalization is A great opportunity  AIM HIGH TO FULLY LEVERAGE IT </vt:lpstr>
      <vt:lpstr>Digitalization is A great opportunity AND IT REQUIRES NEW WAYS OF THINKING </vt:lpstr>
      <vt:lpstr>IT RESOURCES ARE NOT FOCUSED ON CUSTOMER VALUE</vt:lpstr>
      <vt:lpstr>LEGACY IT CANNOT RESPOND TO THE INNOVATION PACE REQUIRED BY CUSTOMERS</vt:lpstr>
      <vt:lpstr>NEW WAYS TO INTERACT WITH SERVICES ARE EMERGING</vt:lpstr>
      <vt:lpstr>HOW TO TACKLE THE DIGITALIZATION CHALLENGE</vt:lpstr>
      <vt:lpstr>get the most of your digitalization investments WITH SERVERLESS CLOUD</vt:lpstr>
      <vt:lpstr>CASE: PERISCOPE</vt:lpstr>
      <vt:lpstr>ENABLE INNOVATION ON LEGACY SYSTEMS WITH APIS</vt:lpstr>
      <vt:lpstr>MICROSERVICES enable FLEXIBILITY IN DEVELOPMENT AND DEPLOYMENT</vt:lpstr>
      <vt:lpstr>CASE: INDUSTRYHACK</vt:lpstr>
      <vt:lpstr>BE PREPARED FOR FUTURE BUSINESS CONCEPTS AND INTERACTIONS WITH APIs </vt:lpstr>
      <vt:lpstr>LEVERAGE A CULTURE OF EXPERIMENTATION TO FIND DIGITALIZATION OPPORTUNITIES.</vt:lpstr>
      <vt:lpstr>LEVERAGE ”MODE 2” IT MODEL TO BECOME A DITIGAL BUSINESS SPRINTER</vt:lpstr>
      <vt:lpstr>CASE: LASSILA &amp; TIKANOJA RAKSANAPPI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DIGITAL TRANSFORMATION WITH APIs &amp; CLOUD</dc:title>
  <dc:creator>Mikael Puittinen</dc:creator>
  <cp:lastModifiedBy>Mikael Puittinen</cp:lastModifiedBy>
  <cp:revision>179</cp:revision>
  <cp:lastPrinted>2016-04-11T13:51:41Z</cp:lastPrinted>
  <dcterms:created xsi:type="dcterms:W3CDTF">2016-03-29T08:23:03Z</dcterms:created>
  <dcterms:modified xsi:type="dcterms:W3CDTF">2016-05-17T02:05:34Z</dcterms:modified>
</cp:coreProperties>
</file>